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511" r:id="rId5"/>
    <p:sldId id="454" r:id="rId6"/>
    <p:sldId id="566" r:id="rId7"/>
    <p:sldId id="567" r:id="rId8"/>
    <p:sldId id="572" r:id="rId9"/>
    <p:sldId id="588" r:id="rId10"/>
    <p:sldId id="568" r:id="rId11"/>
    <p:sldId id="578" r:id="rId12"/>
    <p:sldId id="580" r:id="rId13"/>
    <p:sldId id="569" r:id="rId14"/>
    <p:sldId id="570" r:id="rId15"/>
    <p:sldId id="571" r:id="rId16"/>
    <p:sldId id="573" r:id="rId17"/>
    <p:sldId id="574" r:id="rId18"/>
    <p:sldId id="575" r:id="rId19"/>
    <p:sldId id="576" r:id="rId20"/>
    <p:sldId id="577" r:id="rId21"/>
    <p:sldId id="581" r:id="rId22"/>
    <p:sldId id="587" r:id="rId23"/>
    <p:sldId id="585" r:id="rId24"/>
    <p:sldId id="584" r:id="rId25"/>
    <p:sldId id="583" r:id="rId26"/>
    <p:sldId id="589" r:id="rId27"/>
    <p:sldId id="518" r:id="rId28"/>
    <p:sldId id="51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B9B"/>
    <a:srgbClr val="5B9BD5"/>
    <a:srgbClr val="EFD515"/>
    <a:srgbClr val="E9BD1B"/>
    <a:srgbClr val="FCAB08"/>
    <a:srgbClr val="0453AB"/>
    <a:srgbClr val="045CBE"/>
    <a:srgbClr val="E9BD78"/>
    <a:srgbClr val="0452A8"/>
    <a:srgbClr val="E9BC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9" autoAdjust="0"/>
    <p:restoredTop sz="94620" autoAdjust="0"/>
  </p:normalViewPr>
  <p:slideViewPr>
    <p:cSldViewPr snapToGrid="0" snapToObjects="1">
      <p:cViewPr varScale="1">
        <p:scale>
          <a:sx n="80" d="100"/>
          <a:sy n="80" d="100"/>
        </p:scale>
        <p:origin x="538" y="67"/>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b="1" dirty="0"/>
              <a:t>Шүүхээс өсвөр насны хүнд оногдуулсан ялын</a:t>
            </a:r>
            <a:r>
              <a:rPr lang="mn-MN" b="1" baseline="0" dirty="0"/>
              <a:t> төрөл </a:t>
            </a:r>
            <a:r>
              <a:rPr lang="mn-MN" b="1" dirty="0"/>
              <a:t>/2022-2024 он</a:t>
            </a:r>
            <a:r>
              <a:rPr lang="mn-MN" b="1" baseline="0" dirty="0"/>
              <a:t> </a:t>
            </a:r>
            <a:r>
              <a:rPr lang="mn-MN" b="1" dirty="0"/>
              <a:t>/</a:t>
            </a:r>
            <a:endParaRPr lang="en-US" b="1" dirty="0"/>
          </a:p>
        </c:rich>
      </c:tx>
      <c:layout>
        <c:manualLayout>
          <c:xMode val="edge"/>
          <c:yMode val="edge"/>
          <c:x val="0.17222217954463009"/>
          <c:y val="4.3650793650793648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2022 он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Торгох ял </c:v>
                </c:pt>
                <c:pt idx="1">
                  <c:v>Нийтэд тусгай ажил хийлгэх ял </c:v>
                </c:pt>
                <c:pt idx="2">
                  <c:v>Зорчих эрх хязгаарлах ял </c:v>
                </c:pt>
                <c:pt idx="3">
                  <c:v>Сургалт-хүмүүжлийн байгууллагад хорих ял </c:v>
                </c:pt>
              </c:strCache>
            </c:strRef>
          </c:cat>
          <c:val>
            <c:numRef>
              <c:f>Sheet1!$B$2:$B$5</c:f>
              <c:numCache>
                <c:formatCode>General</c:formatCode>
                <c:ptCount val="4"/>
                <c:pt idx="0">
                  <c:v>7</c:v>
                </c:pt>
                <c:pt idx="1">
                  <c:v>55</c:v>
                </c:pt>
                <c:pt idx="2">
                  <c:v>44</c:v>
                </c:pt>
                <c:pt idx="3">
                  <c:v>102</c:v>
                </c:pt>
              </c:numCache>
            </c:numRef>
          </c:val>
          <c:extLst>
            <c:ext xmlns:c16="http://schemas.microsoft.com/office/drawing/2014/chart" uri="{C3380CC4-5D6E-409C-BE32-E72D297353CC}">
              <c16:uniqueId val="{00000000-6F04-4B08-8E39-85C1C947FA81}"/>
            </c:ext>
          </c:extLst>
        </c:ser>
        <c:ser>
          <c:idx val="1"/>
          <c:order val="1"/>
          <c:tx>
            <c:strRef>
              <c:f>Sheet1!$C$1</c:f>
              <c:strCache>
                <c:ptCount val="1"/>
                <c:pt idx="0">
                  <c:v>2023 он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Торгох ял </c:v>
                </c:pt>
                <c:pt idx="1">
                  <c:v>Нийтэд тусгай ажил хийлгэх ял </c:v>
                </c:pt>
                <c:pt idx="2">
                  <c:v>Зорчих эрх хязгаарлах ял </c:v>
                </c:pt>
                <c:pt idx="3">
                  <c:v>Сургалт-хүмүүжлийн байгууллагад хорих ял </c:v>
                </c:pt>
              </c:strCache>
            </c:strRef>
          </c:cat>
          <c:val>
            <c:numRef>
              <c:f>Sheet1!$C$2:$C$5</c:f>
              <c:numCache>
                <c:formatCode>General</c:formatCode>
                <c:ptCount val="4"/>
                <c:pt idx="0">
                  <c:v>10</c:v>
                </c:pt>
                <c:pt idx="1">
                  <c:v>32</c:v>
                </c:pt>
                <c:pt idx="2">
                  <c:v>77</c:v>
                </c:pt>
                <c:pt idx="3">
                  <c:v>103</c:v>
                </c:pt>
              </c:numCache>
            </c:numRef>
          </c:val>
          <c:extLst>
            <c:ext xmlns:c16="http://schemas.microsoft.com/office/drawing/2014/chart" uri="{C3380CC4-5D6E-409C-BE32-E72D297353CC}">
              <c16:uniqueId val="{00000001-6F04-4B08-8E39-85C1C947FA81}"/>
            </c:ext>
          </c:extLst>
        </c:ser>
        <c:ser>
          <c:idx val="2"/>
          <c:order val="2"/>
          <c:tx>
            <c:strRef>
              <c:f>Sheet1!$D$1</c:f>
              <c:strCache>
                <c:ptCount val="1"/>
                <c:pt idx="0">
                  <c:v>2024 он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Торгох ял </c:v>
                </c:pt>
                <c:pt idx="1">
                  <c:v>Нийтэд тусгай ажил хийлгэх ял </c:v>
                </c:pt>
                <c:pt idx="2">
                  <c:v>Зорчих эрх хязгаарлах ял </c:v>
                </c:pt>
                <c:pt idx="3">
                  <c:v>Сургалт-хүмүүжлийн байгууллагад хорих ял </c:v>
                </c:pt>
              </c:strCache>
            </c:strRef>
          </c:cat>
          <c:val>
            <c:numRef>
              <c:f>Sheet1!$D$2:$D$5</c:f>
              <c:numCache>
                <c:formatCode>General</c:formatCode>
                <c:ptCount val="4"/>
                <c:pt idx="0">
                  <c:v>18</c:v>
                </c:pt>
                <c:pt idx="1">
                  <c:v>32</c:v>
                </c:pt>
                <c:pt idx="2">
                  <c:v>65</c:v>
                </c:pt>
                <c:pt idx="3">
                  <c:v>94</c:v>
                </c:pt>
              </c:numCache>
            </c:numRef>
          </c:val>
          <c:extLst>
            <c:ext xmlns:c16="http://schemas.microsoft.com/office/drawing/2014/chart" uri="{C3380CC4-5D6E-409C-BE32-E72D297353CC}">
              <c16:uniqueId val="{00000002-6F04-4B08-8E39-85C1C947FA81}"/>
            </c:ext>
          </c:extLst>
        </c:ser>
        <c:dLbls>
          <c:showLegendKey val="0"/>
          <c:showVal val="1"/>
          <c:showCatName val="0"/>
          <c:showSerName val="0"/>
          <c:showPercent val="0"/>
          <c:showBubbleSize val="0"/>
        </c:dLbls>
        <c:gapWidth val="150"/>
        <c:overlap val="-25"/>
        <c:axId val="1046560928"/>
        <c:axId val="1046561760"/>
      </c:barChart>
      <c:catAx>
        <c:axId val="104656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JP"/>
          </a:p>
        </c:txPr>
        <c:crossAx val="1046561760"/>
        <c:crosses val="autoZero"/>
        <c:auto val="1"/>
        <c:lblAlgn val="ctr"/>
        <c:lblOffset val="100"/>
        <c:noMultiLvlLbl val="0"/>
      </c:catAx>
      <c:valAx>
        <c:axId val="1046561760"/>
        <c:scaling>
          <c:orientation val="minMax"/>
        </c:scaling>
        <c:delete val="1"/>
        <c:axPos val="b"/>
        <c:numFmt formatCode="General" sourceLinked="1"/>
        <c:majorTickMark val="none"/>
        <c:minorTickMark val="none"/>
        <c:tickLblPos val="nextTo"/>
        <c:crossAx val="1046560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773F5E-F60B-3D42-A6DD-6D5611C2F6EE}" type="datetimeFigureOut">
              <a:rPr lang="en-US" smtClean="0"/>
              <a:t>6/24/2025</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BE39FAD-10C8-42A4-8B71-F50155677E28}" type="datetimeFigureOut">
              <a:rPr lang="en-US" smtClean="0"/>
              <a:t>6/24/2025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DEB0BFA-C83D-4C22-9561-648A9902F0A6}" type="slidenum">
              <a:rPr lang="en-US" smtClean="0"/>
              <a:t>‹#›</a:t>
            </a:fld>
            <a:endParaRPr lang="en-US"/>
          </a:p>
        </p:txBody>
      </p:sp>
    </p:spTree>
    <p:extLst>
      <p:ext uri="{BB962C8B-B14F-4D97-AF65-F5344CB8AC3E}">
        <p14:creationId xmlns:p14="http://schemas.microsoft.com/office/powerpoint/2010/main" val="166020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B0BFA-C83D-4C22-9561-648A9902F0A6}" type="slidenum">
              <a:rPr lang="en-US" smtClean="0"/>
              <a:t>2</a:t>
            </a:fld>
            <a:endParaRPr lang="en-US"/>
          </a:p>
        </p:txBody>
      </p:sp>
    </p:spTree>
    <p:extLst>
      <p:ext uri="{BB962C8B-B14F-4D97-AF65-F5344CB8AC3E}">
        <p14:creationId xmlns:p14="http://schemas.microsoft.com/office/powerpoint/2010/main" val="319523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1E90-0D56-1EFB-BBF6-12CD4CFD2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3BBEB-A8FC-6D59-D272-027765525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C12C-BCFD-08E5-4A59-C7208E27DF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29C720-656E-C355-98D1-47EB3A2EBD4C}"/>
              </a:ext>
            </a:extLst>
          </p:cNvPr>
          <p:cNvSpPr>
            <a:spLocks noGrp="1"/>
          </p:cNvSpPr>
          <p:nvPr>
            <p:ph type="sldNum" sz="quarter" idx="5"/>
          </p:nvPr>
        </p:nvSpPr>
        <p:spPr/>
        <p:txBody>
          <a:bodyPr/>
          <a:lstStyle/>
          <a:p>
            <a:fld id="{BDEB0BFA-C83D-4C22-9561-648A9902F0A6}" type="slidenum">
              <a:rPr lang="en-US" smtClean="0"/>
              <a:t>11</a:t>
            </a:fld>
            <a:endParaRPr lang="en-US"/>
          </a:p>
        </p:txBody>
      </p:sp>
    </p:spTree>
    <p:extLst>
      <p:ext uri="{BB962C8B-B14F-4D97-AF65-F5344CB8AC3E}">
        <p14:creationId xmlns:p14="http://schemas.microsoft.com/office/powerpoint/2010/main" val="185925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8FAC-C87E-ECD9-F5A6-3454B2802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EAC61-20C8-00FC-BFC9-E271B4A2D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D0681-80A2-4594-AC27-87C937CB4C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63221-1A4A-B70B-925C-ED74B79E7362}"/>
              </a:ext>
            </a:extLst>
          </p:cNvPr>
          <p:cNvSpPr>
            <a:spLocks noGrp="1"/>
          </p:cNvSpPr>
          <p:nvPr>
            <p:ph type="sldNum" sz="quarter" idx="5"/>
          </p:nvPr>
        </p:nvSpPr>
        <p:spPr/>
        <p:txBody>
          <a:bodyPr/>
          <a:lstStyle/>
          <a:p>
            <a:fld id="{BDEB0BFA-C83D-4C22-9561-648A9902F0A6}" type="slidenum">
              <a:rPr lang="en-US" smtClean="0"/>
              <a:t>12</a:t>
            </a:fld>
            <a:endParaRPr lang="en-US"/>
          </a:p>
        </p:txBody>
      </p:sp>
    </p:spTree>
    <p:extLst>
      <p:ext uri="{BB962C8B-B14F-4D97-AF65-F5344CB8AC3E}">
        <p14:creationId xmlns:p14="http://schemas.microsoft.com/office/powerpoint/2010/main" val="101707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04B3-2E09-5C15-28A5-83655BD76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72652-3258-50CA-99B1-800ED2720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CE509-629E-9C99-56A1-AE6582514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99203-3836-F5CC-8F62-A8FAB2B9DA2F}"/>
              </a:ext>
            </a:extLst>
          </p:cNvPr>
          <p:cNvSpPr>
            <a:spLocks noGrp="1"/>
          </p:cNvSpPr>
          <p:nvPr>
            <p:ph type="sldNum" sz="quarter" idx="5"/>
          </p:nvPr>
        </p:nvSpPr>
        <p:spPr/>
        <p:txBody>
          <a:bodyPr/>
          <a:lstStyle/>
          <a:p>
            <a:fld id="{BDEB0BFA-C83D-4C22-9561-648A9902F0A6}" type="slidenum">
              <a:rPr lang="en-US" smtClean="0"/>
              <a:t>13</a:t>
            </a:fld>
            <a:endParaRPr lang="en-US"/>
          </a:p>
        </p:txBody>
      </p:sp>
    </p:spTree>
    <p:extLst>
      <p:ext uri="{BB962C8B-B14F-4D97-AF65-F5344CB8AC3E}">
        <p14:creationId xmlns:p14="http://schemas.microsoft.com/office/powerpoint/2010/main" val="428808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C876-DE13-006B-916A-5D18CE0A1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990D-17C6-522A-2881-B22AB55A9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8853E-7D53-88C6-CF3F-765F6D7A79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E8499-0F2C-3606-3D80-B74CB3356F9E}"/>
              </a:ext>
            </a:extLst>
          </p:cNvPr>
          <p:cNvSpPr>
            <a:spLocks noGrp="1"/>
          </p:cNvSpPr>
          <p:nvPr>
            <p:ph type="sldNum" sz="quarter" idx="5"/>
          </p:nvPr>
        </p:nvSpPr>
        <p:spPr/>
        <p:txBody>
          <a:bodyPr/>
          <a:lstStyle/>
          <a:p>
            <a:fld id="{BDEB0BFA-C83D-4C22-9561-648A9902F0A6}" type="slidenum">
              <a:rPr lang="en-US" smtClean="0"/>
              <a:t>14</a:t>
            </a:fld>
            <a:endParaRPr lang="en-US"/>
          </a:p>
        </p:txBody>
      </p:sp>
    </p:spTree>
    <p:extLst>
      <p:ext uri="{BB962C8B-B14F-4D97-AF65-F5344CB8AC3E}">
        <p14:creationId xmlns:p14="http://schemas.microsoft.com/office/powerpoint/2010/main" val="320426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093B-DCEB-2249-13E1-0E8E7A849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109B6-15AE-FEB8-FFAF-77F5B277B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BFA63-DDCB-B7AE-AD46-568A562819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C03A61-1CFA-2055-525D-35ACAEADBB76}"/>
              </a:ext>
            </a:extLst>
          </p:cNvPr>
          <p:cNvSpPr>
            <a:spLocks noGrp="1"/>
          </p:cNvSpPr>
          <p:nvPr>
            <p:ph type="sldNum" sz="quarter" idx="5"/>
          </p:nvPr>
        </p:nvSpPr>
        <p:spPr/>
        <p:txBody>
          <a:bodyPr/>
          <a:lstStyle/>
          <a:p>
            <a:fld id="{BDEB0BFA-C83D-4C22-9561-648A9902F0A6}" type="slidenum">
              <a:rPr lang="en-US" smtClean="0"/>
              <a:t>15</a:t>
            </a:fld>
            <a:endParaRPr lang="en-US"/>
          </a:p>
        </p:txBody>
      </p:sp>
    </p:spTree>
    <p:extLst>
      <p:ext uri="{BB962C8B-B14F-4D97-AF65-F5344CB8AC3E}">
        <p14:creationId xmlns:p14="http://schemas.microsoft.com/office/powerpoint/2010/main" val="224993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8B00-0D1F-8026-D211-3C4BFEB6B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2BA97-8F70-300A-0382-8E929FE29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32887-2741-5B31-E2FA-E2928E9833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5E4627-6DC6-E0C5-C37A-1C294749B70F}"/>
              </a:ext>
            </a:extLst>
          </p:cNvPr>
          <p:cNvSpPr>
            <a:spLocks noGrp="1"/>
          </p:cNvSpPr>
          <p:nvPr>
            <p:ph type="sldNum" sz="quarter" idx="5"/>
          </p:nvPr>
        </p:nvSpPr>
        <p:spPr/>
        <p:txBody>
          <a:bodyPr/>
          <a:lstStyle/>
          <a:p>
            <a:fld id="{BDEB0BFA-C83D-4C22-9561-648A9902F0A6}" type="slidenum">
              <a:rPr lang="en-US" smtClean="0"/>
              <a:t>16</a:t>
            </a:fld>
            <a:endParaRPr lang="en-US"/>
          </a:p>
        </p:txBody>
      </p:sp>
    </p:spTree>
    <p:extLst>
      <p:ext uri="{BB962C8B-B14F-4D97-AF65-F5344CB8AC3E}">
        <p14:creationId xmlns:p14="http://schemas.microsoft.com/office/powerpoint/2010/main" val="264903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32912-7822-C043-9662-6ABE8E237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80186-B6EF-2909-9E95-23B025983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CDCE8-FECE-9BBD-D5FB-40380DDA55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17533-5918-8CCA-97C6-9BD12084B181}"/>
              </a:ext>
            </a:extLst>
          </p:cNvPr>
          <p:cNvSpPr>
            <a:spLocks noGrp="1"/>
          </p:cNvSpPr>
          <p:nvPr>
            <p:ph type="sldNum" sz="quarter" idx="5"/>
          </p:nvPr>
        </p:nvSpPr>
        <p:spPr/>
        <p:txBody>
          <a:bodyPr/>
          <a:lstStyle/>
          <a:p>
            <a:fld id="{BDEB0BFA-C83D-4C22-9561-648A9902F0A6}" type="slidenum">
              <a:rPr lang="en-US" smtClean="0"/>
              <a:t>17</a:t>
            </a:fld>
            <a:endParaRPr lang="en-US"/>
          </a:p>
        </p:txBody>
      </p:sp>
    </p:spTree>
    <p:extLst>
      <p:ext uri="{BB962C8B-B14F-4D97-AF65-F5344CB8AC3E}">
        <p14:creationId xmlns:p14="http://schemas.microsoft.com/office/powerpoint/2010/main" val="280389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309B-C102-A4F8-E121-801A08B33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94E28-C4CB-CF4F-963B-C9E196599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49CDF-1ADC-EC6D-36AB-6DF30F7BF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BE7A5-9D0B-A6A9-F003-C1631E06C564}"/>
              </a:ext>
            </a:extLst>
          </p:cNvPr>
          <p:cNvSpPr>
            <a:spLocks noGrp="1"/>
          </p:cNvSpPr>
          <p:nvPr>
            <p:ph type="sldNum" sz="quarter" idx="5"/>
          </p:nvPr>
        </p:nvSpPr>
        <p:spPr/>
        <p:txBody>
          <a:bodyPr/>
          <a:lstStyle/>
          <a:p>
            <a:fld id="{BDEB0BFA-C83D-4C22-9561-648A9902F0A6}" type="slidenum">
              <a:rPr lang="en-US" smtClean="0"/>
              <a:t>18</a:t>
            </a:fld>
            <a:endParaRPr lang="en-US"/>
          </a:p>
        </p:txBody>
      </p:sp>
    </p:spTree>
    <p:extLst>
      <p:ext uri="{BB962C8B-B14F-4D97-AF65-F5344CB8AC3E}">
        <p14:creationId xmlns:p14="http://schemas.microsoft.com/office/powerpoint/2010/main" val="248560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246F-B46C-9066-FD0A-EAF5D4538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C0013-7376-90CE-4DC6-6CE0F894B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08192-738C-9FD1-6A2B-1C02AFA01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5C1B6F-8EB3-0126-252E-4B7D8B045B1E}"/>
              </a:ext>
            </a:extLst>
          </p:cNvPr>
          <p:cNvSpPr>
            <a:spLocks noGrp="1"/>
          </p:cNvSpPr>
          <p:nvPr>
            <p:ph type="sldNum" sz="quarter" idx="5"/>
          </p:nvPr>
        </p:nvSpPr>
        <p:spPr/>
        <p:txBody>
          <a:bodyPr/>
          <a:lstStyle/>
          <a:p>
            <a:fld id="{BDEB0BFA-C83D-4C22-9561-648A9902F0A6}" type="slidenum">
              <a:rPr lang="en-US" smtClean="0"/>
              <a:t>19</a:t>
            </a:fld>
            <a:endParaRPr lang="en-US"/>
          </a:p>
        </p:txBody>
      </p:sp>
    </p:spTree>
    <p:extLst>
      <p:ext uri="{BB962C8B-B14F-4D97-AF65-F5344CB8AC3E}">
        <p14:creationId xmlns:p14="http://schemas.microsoft.com/office/powerpoint/2010/main" val="4140671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F3D3-4E9D-0873-B1E4-71EA48B43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867E2-053B-B160-269D-AE38B8B8F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BE95C-C9C8-1BD2-1D04-4222D4FDF7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74F596-CDEA-0531-68CD-D982E0D25B56}"/>
              </a:ext>
            </a:extLst>
          </p:cNvPr>
          <p:cNvSpPr>
            <a:spLocks noGrp="1"/>
          </p:cNvSpPr>
          <p:nvPr>
            <p:ph type="sldNum" sz="quarter" idx="5"/>
          </p:nvPr>
        </p:nvSpPr>
        <p:spPr/>
        <p:txBody>
          <a:bodyPr/>
          <a:lstStyle/>
          <a:p>
            <a:fld id="{BDEB0BFA-C83D-4C22-9561-648A9902F0A6}" type="slidenum">
              <a:rPr lang="en-US" smtClean="0"/>
              <a:t>20</a:t>
            </a:fld>
            <a:endParaRPr lang="en-US"/>
          </a:p>
        </p:txBody>
      </p:sp>
    </p:spTree>
    <p:extLst>
      <p:ext uri="{BB962C8B-B14F-4D97-AF65-F5344CB8AC3E}">
        <p14:creationId xmlns:p14="http://schemas.microsoft.com/office/powerpoint/2010/main" val="187654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B9229-2D8C-D7CD-79C6-C15DAF60A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0C299-EDE4-C071-3048-59F75894C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A3AB2-1DA6-149F-886F-F96EEB2F8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C5D385-9180-CDBF-E6B1-39AE9CC60270}"/>
              </a:ext>
            </a:extLst>
          </p:cNvPr>
          <p:cNvSpPr>
            <a:spLocks noGrp="1"/>
          </p:cNvSpPr>
          <p:nvPr>
            <p:ph type="sldNum" sz="quarter" idx="5"/>
          </p:nvPr>
        </p:nvSpPr>
        <p:spPr/>
        <p:txBody>
          <a:bodyPr/>
          <a:lstStyle/>
          <a:p>
            <a:fld id="{BDEB0BFA-C83D-4C22-9561-648A9902F0A6}" type="slidenum">
              <a:rPr lang="en-US" smtClean="0"/>
              <a:t>3</a:t>
            </a:fld>
            <a:endParaRPr lang="en-US"/>
          </a:p>
        </p:txBody>
      </p:sp>
    </p:spTree>
    <p:extLst>
      <p:ext uri="{BB962C8B-B14F-4D97-AF65-F5344CB8AC3E}">
        <p14:creationId xmlns:p14="http://schemas.microsoft.com/office/powerpoint/2010/main" val="3773939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92798-F2ED-5008-6919-4C49F081B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EC18E-DE46-F522-CE87-08E1533D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1455F-F92A-6F27-DB52-0925523B8B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D0342-F9D6-CBD6-8E44-2C8000951408}"/>
              </a:ext>
            </a:extLst>
          </p:cNvPr>
          <p:cNvSpPr>
            <a:spLocks noGrp="1"/>
          </p:cNvSpPr>
          <p:nvPr>
            <p:ph type="sldNum" sz="quarter" idx="5"/>
          </p:nvPr>
        </p:nvSpPr>
        <p:spPr/>
        <p:txBody>
          <a:bodyPr/>
          <a:lstStyle/>
          <a:p>
            <a:fld id="{BDEB0BFA-C83D-4C22-9561-648A9902F0A6}" type="slidenum">
              <a:rPr lang="en-US" smtClean="0"/>
              <a:t>21</a:t>
            </a:fld>
            <a:endParaRPr lang="en-US"/>
          </a:p>
        </p:txBody>
      </p:sp>
    </p:spTree>
    <p:extLst>
      <p:ext uri="{BB962C8B-B14F-4D97-AF65-F5344CB8AC3E}">
        <p14:creationId xmlns:p14="http://schemas.microsoft.com/office/powerpoint/2010/main" val="250115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5D1F0-FF5F-B39B-4EB7-F3D9999EA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5A567-CF67-37F0-2FF7-1A0DAE7AC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412DA-482F-974C-CE21-4F2F4980C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E28F9-4C57-F818-9ADD-DF635B683955}"/>
              </a:ext>
            </a:extLst>
          </p:cNvPr>
          <p:cNvSpPr>
            <a:spLocks noGrp="1"/>
          </p:cNvSpPr>
          <p:nvPr>
            <p:ph type="sldNum" sz="quarter" idx="5"/>
          </p:nvPr>
        </p:nvSpPr>
        <p:spPr/>
        <p:txBody>
          <a:bodyPr/>
          <a:lstStyle/>
          <a:p>
            <a:fld id="{BDEB0BFA-C83D-4C22-9561-648A9902F0A6}" type="slidenum">
              <a:rPr lang="en-US" smtClean="0"/>
              <a:t>22</a:t>
            </a:fld>
            <a:endParaRPr lang="en-US"/>
          </a:p>
        </p:txBody>
      </p:sp>
    </p:spTree>
    <p:extLst>
      <p:ext uri="{BB962C8B-B14F-4D97-AF65-F5344CB8AC3E}">
        <p14:creationId xmlns:p14="http://schemas.microsoft.com/office/powerpoint/2010/main" val="357619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C70E-A038-7745-0EFA-1C78A32BE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4A5C9-4F7E-5CB5-8902-78A84FBFB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8A9E9-5E6C-700D-D067-0FAED755D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13D05-2134-BCDA-8115-5A38826CDEF2}"/>
              </a:ext>
            </a:extLst>
          </p:cNvPr>
          <p:cNvSpPr>
            <a:spLocks noGrp="1"/>
          </p:cNvSpPr>
          <p:nvPr>
            <p:ph type="sldNum" sz="quarter" idx="5"/>
          </p:nvPr>
        </p:nvSpPr>
        <p:spPr/>
        <p:txBody>
          <a:bodyPr/>
          <a:lstStyle/>
          <a:p>
            <a:fld id="{BDEB0BFA-C83D-4C22-9561-648A9902F0A6}" type="slidenum">
              <a:rPr lang="en-US" smtClean="0"/>
              <a:t>23</a:t>
            </a:fld>
            <a:endParaRPr lang="en-US"/>
          </a:p>
        </p:txBody>
      </p:sp>
    </p:spTree>
    <p:extLst>
      <p:ext uri="{BB962C8B-B14F-4D97-AF65-F5344CB8AC3E}">
        <p14:creationId xmlns:p14="http://schemas.microsoft.com/office/powerpoint/2010/main" val="162540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B0BFA-C83D-4C22-9561-648A9902F0A6}" type="slidenum">
              <a:rPr lang="en-US" smtClean="0"/>
              <a:t>24</a:t>
            </a:fld>
            <a:endParaRPr lang="en-US"/>
          </a:p>
        </p:txBody>
      </p:sp>
    </p:spTree>
    <p:extLst>
      <p:ext uri="{BB962C8B-B14F-4D97-AF65-F5344CB8AC3E}">
        <p14:creationId xmlns:p14="http://schemas.microsoft.com/office/powerpoint/2010/main" val="34184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8413-A25A-2A45-6D03-0E494B0EF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FF5CD-8F5F-3224-D9F8-2E0AA2C44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BE4A8-CFA8-F24D-8E38-4521923F4A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7F77EB-B7CA-094D-6812-93F8D91BF7FB}"/>
              </a:ext>
            </a:extLst>
          </p:cNvPr>
          <p:cNvSpPr>
            <a:spLocks noGrp="1"/>
          </p:cNvSpPr>
          <p:nvPr>
            <p:ph type="sldNum" sz="quarter" idx="5"/>
          </p:nvPr>
        </p:nvSpPr>
        <p:spPr/>
        <p:txBody>
          <a:bodyPr/>
          <a:lstStyle/>
          <a:p>
            <a:fld id="{BDEB0BFA-C83D-4C22-9561-648A9902F0A6}" type="slidenum">
              <a:rPr lang="en-US" smtClean="0"/>
              <a:t>4</a:t>
            </a:fld>
            <a:endParaRPr lang="en-US"/>
          </a:p>
        </p:txBody>
      </p:sp>
    </p:spTree>
    <p:extLst>
      <p:ext uri="{BB962C8B-B14F-4D97-AF65-F5344CB8AC3E}">
        <p14:creationId xmlns:p14="http://schemas.microsoft.com/office/powerpoint/2010/main" val="75856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BA5A-FE9D-8AAF-677A-5EBECD0A8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C90FB-A18F-D2CA-6C4A-33B91281E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DC1CD-C22D-D10D-156F-A1910238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9324F6-75D4-D7A7-3500-3C9BB6F97A6F}"/>
              </a:ext>
            </a:extLst>
          </p:cNvPr>
          <p:cNvSpPr>
            <a:spLocks noGrp="1"/>
          </p:cNvSpPr>
          <p:nvPr>
            <p:ph type="sldNum" sz="quarter" idx="5"/>
          </p:nvPr>
        </p:nvSpPr>
        <p:spPr/>
        <p:txBody>
          <a:bodyPr/>
          <a:lstStyle/>
          <a:p>
            <a:fld id="{BDEB0BFA-C83D-4C22-9561-648A9902F0A6}" type="slidenum">
              <a:rPr lang="en-US" smtClean="0"/>
              <a:t>5</a:t>
            </a:fld>
            <a:endParaRPr lang="en-US"/>
          </a:p>
        </p:txBody>
      </p:sp>
    </p:spTree>
    <p:extLst>
      <p:ext uri="{BB962C8B-B14F-4D97-AF65-F5344CB8AC3E}">
        <p14:creationId xmlns:p14="http://schemas.microsoft.com/office/powerpoint/2010/main" val="339738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DBC3A-27BD-5745-A9B2-CC7EF9F2A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3E335-30C3-6932-35BC-F4ABF9979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A9BB7-CAD0-294C-69F6-B88C47D51B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A40DF-7BA3-583D-312D-BAA848B263F4}"/>
              </a:ext>
            </a:extLst>
          </p:cNvPr>
          <p:cNvSpPr>
            <a:spLocks noGrp="1"/>
          </p:cNvSpPr>
          <p:nvPr>
            <p:ph type="sldNum" sz="quarter" idx="5"/>
          </p:nvPr>
        </p:nvSpPr>
        <p:spPr/>
        <p:txBody>
          <a:bodyPr/>
          <a:lstStyle/>
          <a:p>
            <a:fld id="{BDEB0BFA-C83D-4C22-9561-648A9902F0A6}" type="slidenum">
              <a:rPr lang="en-US" smtClean="0"/>
              <a:t>6</a:t>
            </a:fld>
            <a:endParaRPr lang="en-US"/>
          </a:p>
        </p:txBody>
      </p:sp>
    </p:spTree>
    <p:extLst>
      <p:ext uri="{BB962C8B-B14F-4D97-AF65-F5344CB8AC3E}">
        <p14:creationId xmlns:p14="http://schemas.microsoft.com/office/powerpoint/2010/main" val="134298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3AD6-6C04-5C34-F7E0-2F4F48245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0B348-1A91-4092-74DE-30D778444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85C38-D931-EDE1-0C27-A09CB4EBC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E629E-A525-82D1-1E38-1AB0CDCB14FA}"/>
              </a:ext>
            </a:extLst>
          </p:cNvPr>
          <p:cNvSpPr>
            <a:spLocks noGrp="1"/>
          </p:cNvSpPr>
          <p:nvPr>
            <p:ph type="sldNum" sz="quarter" idx="5"/>
          </p:nvPr>
        </p:nvSpPr>
        <p:spPr/>
        <p:txBody>
          <a:bodyPr/>
          <a:lstStyle/>
          <a:p>
            <a:fld id="{BDEB0BFA-C83D-4C22-9561-648A9902F0A6}" type="slidenum">
              <a:rPr lang="en-US" smtClean="0"/>
              <a:t>7</a:t>
            </a:fld>
            <a:endParaRPr lang="en-US"/>
          </a:p>
        </p:txBody>
      </p:sp>
    </p:spTree>
    <p:extLst>
      <p:ext uri="{BB962C8B-B14F-4D97-AF65-F5344CB8AC3E}">
        <p14:creationId xmlns:p14="http://schemas.microsoft.com/office/powerpoint/2010/main" val="85253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FB62-4F56-11DC-530F-6A56ED4C8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A14F9-8DFA-F1A8-16A4-6C7CC20F2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8CAB6-DC52-C999-BA8E-6A2DEAEB69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1A5C4B-5114-1793-0428-8D1632625AF8}"/>
              </a:ext>
            </a:extLst>
          </p:cNvPr>
          <p:cNvSpPr>
            <a:spLocks noGrp="1"/>
          </p:cNvSpPr>
          <p:nvPr>
            <p:ph type="sldNum" sz="quarter" idx="5"/>
          </p:nvPr>
        </p:nvSpPr>
        <p:spPr/>
        <p:txBody>
          <a:bodyPr/>
          <a:lstStyle/>
          <a:p>
            <a:fld id="{BDEB0BFA-C83D-4C22-9561-648A9902F0A6}" type="slidenum">
              <a:rPr lang="en-US" smtClean="0"/>
              <a:t>8</a:t>
            </a:fld>
            <a:endParaRPr lang="en-US"/>
          </a:p>
        </p:txBody>
      </p:sp>
    </p:spTree>
    <p:extLst>
      <p:ext uri="{BB962C8B-B14F-4D97-AF65-F5344CB8AC3E}">
        <p14:creationId xmlns:p14="http://schemas.microsoft.com/office/powerpoint/2010/main" val="194490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1278-A404-5F89-2702-7B84BE55F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EFC82-FF00-3631-8837-D55913FE6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68062-2874-4495-8B98-8B8FBD8A2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D5CDA0-81F7-83A4-B823-8BE00150247B}"/>
              </a:ext>
            </a:extLst>
          </p:cNvPr>
          <p:cNvSpPr>
            <a:spLocks noGrp="1"/>
          </p:cNvSpPr>
          <p:nvPr>
            <p:ph type="sldNum" sz="quarter" idx="5"/>
          </p:nvPr>
        </p:nvSpPr>
        <p:spPr/>
        <p:txBody>
          <a:bodyPr/>
          <a:lstStyle/>
          <a:p>
            <a:fld id="{BDEB0BFA-C83D-4C22-9561-648A9902F0A6}" type="slidenum">
              <a:rPr lang="en-US" smtClean="0"/>
              <a:t>9</a:t>
            </a:fld>
            <a:endParaRPr lang="en-US"/>
          </a:p>
        </p:txBody>
      </p:sp>
    </p:spTree>
    <p:extLst>
      <p:ext uri="{BB962C8B-B14F-4D97-AF65-F5344CB8AC3E}">
        <p14:creationId xmlns:p14="http://schemas.microsoft.com/office/powerpoint/2010/main" val="321349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ABAF-3475-A875-8345-1CADDE36B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9BAC7-94FB-C71B-7A66-C8E5BFF64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0BC4B-CD01-CBD0-E90A-8192E0B2D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BF01D-AAA8-821B-8AAB-203299D83F6E}"/>
              </a:ext>
            </a:extLst>
          </p:cNvPr>
          <p:cNvSpPr>
            <a:spLocks noGrp="1"/>
          </p:cNvSpPr>
          <p:nvPr>
            <p:ph type="sldNum" sz="quarter" idx="5"/>
          </p:nvPr>
        </p:nvSpPr>
        <p:spPr/>
        <p:txBody>
          <a:bodyPr/>
          <a:lstStyle/>
          <a:p>
            <a:fld id="{BDEB0BFA-C83D-4C22-9561-648A9902F0A6}" type="slidenum">
              <a:rPr lang="en-US" smtClean="0"/>
              <a:t>10</a:t>
            </a:fld>
            <a:endParaRPr lang="en-US"/>
          </a:p>
        </p:txBody>
      </p:sp>
    </p:spTree>
    <p:extLst>
      <p:ext uri="{BB962C8B-B14F-4D97-AF65-F5344CB8AC3E}">
        <p14:creationId xmlns:p14="http://schemas.microsoft.com/office/powerpoint/2010/main" val="321344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96456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032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6/24/2025</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83" r:id="rId14"/>
    <p:sldLayoutId id="2147483685" r:id="rId15"/>
    <p:sldLayoutId id="2147483684" r:id="rId16"/>
    <p:sldLayoutId id="2147483680" r:id="rId17"/>
    <p:sldLayoutId id="2147483691" r:id="rId18"/>
    <p:sldLayoutId id="2147483692" r:id="rId19"/>
    <p:sldLayoutId id="2147483693" r:id="rId20"/>
    <p:sldLayoutId id="2147483694" r:id="rId21"/>
    <p:sldLayoutId id="2147483688" r:id="rId22"/>
    <p:sldLayoutId id="2147483687" r:id="rId23"/>
    <p:sldLayoutId id="2147483689" r:id="rId24"/>
    <p:sldLayoutId id="2147483690" r:id="rId25"/>
    <p:sldLayoutId id="2147483695" r:id="rId26"/>
    <p:sldLayoutId id="2147483696" r:id="rId27"/>
    <p:sldLayoutId id="2147483697" r:id="rId28"/>
    <p:sldLayoutId id="2147483698" r:id="rId29"/>
    <p:sldLayoutId id="2147483703" r:id="rId30"/>
    <p:sldLayoutId id="2147483704" r:id="rId31"/>
    <p:sldLayoutId id="2147483705" r:id="rId32"/>
    <p:sldLayoutId id="2147483706" r:id="rId33"/>
    <p:sldLayoutId id="2147483700" r:id="rId34"/>
    <p:sldLayoutId id="2147483699" r:id="rId35"/>
    <p:sldLayoutId id="2147483701" r:id="rId36"/>
    <p:sldLayoutId id="2147483702"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4B9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D6E87-EB66-4A5E-9B06-80AAB03C035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t>Ж.Оюунтунгалаг</a:t>
            </a:r>
          </a:p>
        </p:txBody>
      </p:sp>
      <p:sp>
        <p:nvSpPr>
          <p:cNvPr id="56" name="Rectangle 55">
            <a:extLst>
              <a:ext uri="{FF2B5EF4-FFF2-40B4-BE49-F238E27FC236}">
                <a16:creationId xmlns:a16="http://schemas.microsoft.com/office/drawing/2014/main" id="{235CA680-CA37-482C-8C25-DDCDB6D4752D}"/>
              </a:ext>
            </a:extLst>
          </p:cNvPr>
          <p:cNvSpPr/>
          <p:nvPr/>
        </p:nvSpPr>
        <p:spPr>
          <a:xfrm>
            <a:off x="185484" y="1132374"/>
            <a:ext cx="7960960" cy="1754326"/>
          </a:xfrm>
          <a:prstGeom prst="rect">
            <a:avLst/>
          </a:prstGeom>
          <a:noFill/>
        </p:spPr>
        <p:txBody>
          <a:bodyPr wrap="square" lIns="91440" tIns="45720" rIns="91440" bIns="45720">
            <a:spAutoFit/>
          </a:bodyPr>
          <a:lstStyle/>
          <a:p>
            <a:pPr algn="ctr"/>
            <a:r>
              <a:rPr lang="mn-MN" sz="3600" b="1" cap="all" dirty="0">
                <a:solidFill>
                  <a:schemeClr val="accent4">
                    <a:lumMod val="75000"/>
                  </a:schemeClr>
                </a:solidFill>
              </a:rPr>
              <a:t>Монгол Улс дахь өсвөр насны хүнд холбогдох хэрэг хянан шийдвэрлэх ажиллагаа</a:t>
            </a:r>
            <a:endParaRPr lang="en-US" sz="3200" b="1" cap="all" spc="0" dirty="0">
              <a:ln w="0"/>
              <a:solidFill>
                <a:schemeClr val="accent4">
                  <a:lumMod val="75000"/>
                </a:schemeClr>
              </a:solidFill>
              <a:cs typeface="Arial" panose="020B0604020202020204" pitchFamily="34" charset="0"/>
            </a:endParaRPr>
          </a:p>
        </p:txBody>
      </p:sp>
      <p:sp>
        <p:nvSpPr>
          <p:cNvPr id="3" name="Parallelogram 2">
            <a:extLst>
              <a:ext uri="{FF2B5EF4-FFF2-40B4-BE49-F238E27FC236}">
                <a16:creationId xmlns:a16="http://schemas.microsoft.com/office/drawing/2014/main" id="{5CBE7C7C-9EEA-4A62-829F-D91396A2B891}"/>
              </a:ext>
            </a:extLst>
          </p:cNvPr>
          <p:cNvSpPr/>
          <p:nvPr/>
        </p:nvSpPr>
        <p:spPr>
          <a:xfrm>
            <a:off x="6387127" y="0"/>
            <a:ext cx="4742685" cy="6858000"/>
          </a:xfrm>
          <a:custGeom>
            <a:avLst/>
            <a:gdLst>
              <a:gd name="connsiteX0" fmla="*/ 0 w 1216152"/>
              <a:gd name="connsiteY0" fmla="*/ 6858000 h 6858000"/>
              <a:gd name="connsiteX1" fmla="*/ 304038 w 1216152"/>
              <a:gd name="connsiteY1" fmla="*/ 0 h 6858000"/>
              <a:gd name="connsiteX2" fmla="*/ 1216152 w 1216152"/>
              <a:gd name="connsiteY2" fmla="*/ 0 h 6858000"/>
              <a:gd name="connsiteX3" fmla="*/ 912114 w 1216152"/>
              <a:gd name="connsiteY3" fmla="*/ 6858000 h 6858000"/>
              <a:gd name="connsiteX4" fmla="*/ 0 w 1216152"/>
              <a:gd name="connsiteY4" fmla="*/ 6858000 h 6858000"/>
              <a:gd name="connsiteX0" fmla="*/ 0 w 2171192"/>
              <a:gd name="connsiteY0" fmla="*/ 6868160 h 6868160"/>
              <a:gd name="connsiteX1" fmla="*/ 1259078 w 2171192"/>
              <a:gd name="connsiteY1" fmla="*/ 0 h 6868160"/>
              <a:gd name="connsiteX2" fmla="*/ 2171192 w 2171192"/>
              <a:gd name="connsiteY2" fmla="*/ 0 h 6868160"/>
              <a:gd name="connsiteX3" fmla="*/ 1867154 w 2171192"/>
              <a:gd name="connsiteY3" fmla="*/ 6858000 h 6868160"/>
              <a:gd name="connsiteX4" fmla="*/ 0 w 2171192"/>
              <a:gd name="connsiteY4" fmla="*/ 6868160 h 6868160"/>
              <a:gd name="connsiteX0" fmla="*/ 0 w 2171192"/>
              <a:gd name="connsiteY0" fmla="*/ 6868160 h 6868160"/>
              <a:gd name="connsiteX1" fmla="*/ 1259078 w 2171192"/>
              <a:gd name="connsiteY1" fmla="*/ 0 h 6868160"/>
              <a:gd name="connsiteX2" fmla="*/ 2171192 w 2171192"/>
              <a:gd name="connsiteY2" fmla="*/ 0 h 6868160"/>
              <a:gd name="connsiteX3" fmla="*/ 922274 w 2171192"/>
              <a:gd name="connsiteY3" fmla="*/ 6827520 h 6868160"/>
              <a:gd name="connsiteX4" fmla="*/ 0 w 2171192"/>
              <a:gd name="connsiteY4" fmla="*/ 6868160 h 6868160"/>
              <a:gd name="connsiteX0" fmla="*/ 0 w 2171192"/>
              <a:gd name="connsiteY0" fmla="*/ 6868160 h 6868160"/>
              <a:gd name="connsiteX1" fmla="*/ 1259078 w 2171192"/>
              <a:gd name="connsiteY1" fmla="*/ 0 h 6868160"/>
              <a:gd name="connsiteX2" fmla="*/ 2171192 w 2171192"/>
              <a:gd name="connsiteY2" fmla="*/ 0 h 6868160"/>
              <a:gd name="connsiteX3" fmla="*/ 922274 w 2171192"/>
              <a:gd name="connsiteY3" fmla="*/ 6827520 h 6868160"/>
              <a:gd name="connsiteX4" fmla="*/ 51613 w 2171192"/>
              <a:gd name="connsiteY4" fmla="*/ 6817360 h 6868160"/>
              <a:gd name="connsiteX5" fmla="*/ 0 w 2171192"/>
              <a:gd name="connsiteY5" fmla="*/ 6868160 h 6868160"/>
              <a:gd name="connsiteX0" fmla="*/ 0 w 2171192"/>
              <a:gd name="connsiteY0" fmla="*/ 6868160 h 6868160"/>
              <a:gd name="connsiteX1" fmla="*/ 1259078 w 2171192"/>
              <a:gd name="connsiteY1" fmla="*/ 0 h 6868160"/>
              <a:gd name="connsiteX2" fmla="*/ 2171192 w 2171192"/>
              <a:gd name="connsiteY2" fmla="*/ 0 h 6868160"/>
              <a:gd name="connsiteX3" fmla="*/ 922274 w 2171192"/>
              <a:gd name="connsiteY3" fmla="*/ 6858000 h 6868160"/>
              <a:gd name="connsiteX4" fmla="*/ 51613 w 2171192"/>
              <a:gd name="connsiteY4" fmla="*/ 6817360 h 6868160"/>
              <a:gd name="connsiteX5" fmla="*/ 0 w 2171192"/>
              <a:gd name="connsiteY5" fmla="*/ 6868160 h 6868160"/>
              <a:gd name="connsiteX0" fmla="*/ 0 w 2171192"/>
              <a:gd name="connsiteY0" fmla="*/ 6868160 h 6868160"/>
              <a:gd name="connsiteX1" fmla="*/ 1259078 w 2171192"/>
              <a:gd name="connsiteY1" fmla="*/ 0 h 6868160"/>
              <a:gd name="connsiteX2" fmla="*/ 2171192 w 2171192"/>
              <a:gd name="connsiteY2" fmla="*/ 0 h 6868160"/>
              <a:gd name="connsiteX3" fmla="*/ 922274 w 2171192"/>
              <a:gd name="connsiteY3" fmla="*/ 6858000 h 6868160"/>
              <a:gd name="connsiteX4" fmla="*/ 31293 w 2171192"/>
              <a:gd name="connsiteY4" fmla="*/ 6858000 h 6868160"/>
              <a:gd name="connsiteX5" fmla="*/ 0 w 2171192"/>
              <a:gd name="connsiteY5" fmla="*/ 6868160 h 686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192" h="6868160">
                <a:moveTo>
                  <a:pt x="0" y="6868160"/>
                </a:moveTo>
                <a:lnTo>
                  <a:pt x="1259078" y="0"/>
                </a:lnTo>
                <a:lnTo>
                  <a:pt x="2171192" y="0"/>
                </a:lnTo>
                <a:lnTo>
                  <a:pt x="922274" y="6858000"/>
                </a:lnTo>
                <a:cubicBezTo>
                  <a:pt x="638827" y="6868160"/>
                  <a:pt x="314740" y="6847840"/>
                  <a:pt x="31293" y="6858000"/>
                </a:cubicBezTo>
                <a:lnTo>
                  <a:pt x="0" y="6868160"/>
                </a:lnTo>
                <a:close/>
              </a:path>
            </a:pathLst>
          </a:custGeo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6BB3B03B-E7D6-4890-B86A-334B35CF7837}"/>
              </a:ext>
            </a:extLst>
          </p:cNvPr>
          <p:cNvSpPr/>
          <p:nvPr/>
        </p:nvSpPr>
        <p:spPr>
          <a:xfrm>
            <a:off x="250279" y="3727031"/>
            <a:ext cx="6591527" cy="1521274"/>
          </a:xfrm>
          <a:prstGeom prst="homePlate">
            <a:avLst/>
          </a:prstGeom>
          <a:gradFill>
            <a:gsLst>
              <a:gs pos="100000">
                <a:schemeClr val="accent4">
                  <a:lumMod val="97000"/>
                  <a:lumOff val="3000"/>
                </a:schemeClr>
              </a:gs>
              <a:gs pos="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2EAFA19-8950-4F77-98F3-55156DD56A90}"/>
              </a:ext>
            </a:extLst>
          </p:cNvPr>
          <p:cNvSpPr/>
          <p:nvPr/>
        </p:nvSpPr>
        <p:spPr>
          <a:xfrm>
            <a:off x="482349" y="4121572"/>
            <a:ext cx="5228396" cy="923330"/>
          </a:xfrm>
          <a:prstGeom prst="rect">
            <a:avLst/>
          </a:prstGeom>
        </p:spPr>
        <p:txBody>
          <a:bodyPr wrap="square">
            <a:spAutoFit/>
          </a:bodyPr>
          <a:lstStyle/>
          <a:p>
            <a:pPr lvl="0" algn="ctr">
              <a:defRPr/>
            </a:pPr>
            <a:r>
              <a:rPr kumimoji="0" lang="mn-MN" sz="180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Баян-Өлгий аймгийн Эрүү, Иргэний хэргийн давж заалдах шатны шүүхийн Ерөнхий шүүгч Солтанмуратын Өмирбек </a:t>
            </a:r>
          </a:p>
        </p:txBody>
      </p:sp>
      <p:sp>
        <p:nvSpPr>
          <p:cNvPr id="9" name="Flowchart: Manual Input 8">
            <a:extLst>
              <a:ext uri="{FF2B5EF4-FFF2-40B4-BE49-F238E27FC236}">
                <a16:creationId xmlns:a16="http://schemas.microsoft.com/office/drawing/2014/main" id="{BABA6A3B-0EEC-4BE5-A4BF-6980216366EE}"/>
              </a:ext>
            </a:extLst>
          </p:cNvPr>
          <p:cNvSpPr/>
          <p:nvPr/>
        </p:nvSpPr>
        <p:spPr>
          <a:xfrm rot="5400000" flipV="1">
            <a:off x="7000876" y="1221859"/>
            <a:ext cx="5412603" cy="44508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675 h 15675"/>
              <a:gd name="connsiteX1" fmla="*/ 9811 w 10000"/>
              <a:gd name="connsiteY1" fmla="*/ 0 h 15675"/>
              <a:gd name="connsiteX2" fmla="*/ 10000 w 10000"/>
              <a:gd name="connsiteY2" fmla="*/ 15675 h 15675"/>
              <a:gd name="connsiteX3" fmla="*/ 0 w 10000"/>
              <a:gd name="connsiteY3" fmla="*/ 15675 h 15675"/>
              <a:gd name="connsiteX4" fmla="*/ 0 w 10000"/>
              <a:gd name="connsiteY4" fmla="*/ 7675 h 15675"/>
              <a:gd name="connsiteX0" fmla="*/ 0 w 10000"/>
              <a:gd name="connsiteY0" fmla="*/ 7750 h 15675"/>
              <a:gd name="connsiteX1" fmla="*/ 9811 w 10000"/>
              <a:gd name="connsiteY1" fmla="*/ 0 h 15675"/>
              <a:gd name="connsiteX2" fmla="*/ 10000 w 10000"/>
              <a:gd name="connsiteY2" fmla="*/ 15675 h 15675"/>
              <a:gd name="connsiteX3" fmla="*/ 0 w 10000"/>
              <a:gd name="connsiteY3" fmla="*/ 15675 h 15675"/>
              <a:gd name="connsiteX4" fmla="*/ 0 w 10000"/>
              <a:gd name="connsiteY4" fmla="*/ 7750 h 15675"/>
              <a:gd name="connsiteX0" fmla="*/ 19 w 10000"/>
              <a:gd name="connsiteY0" fmla="*/ 6886 h 15675"/>
              <a:gd name="connsiteX1" fmla="*/ 9811 w 10000"/>
              <a:gd name="connsiteY1" fmla="*/ 0 h 15675"/>
              <a:gd name="connsiteX2" fmla="*/ 10000 w 10000"/>
              <a:gd name="connsiteY2" fmla="*/ 15675 h 15675"/>
              <a:gd name="connsiteX3" fmla="*/ 0 w 10000"/>
              <a:gd name="connsiteY3" fmla="*/ 15675 h 15675"/>
              <a:gd name="connsiteX4" fmla="*/ 19 w 10000"/>
              <a:gd name="connsiteY4" fmla="*/ 6886 h 15675"/>
              <a:gd name="connsiteX0" fmla="*/ 19 w 10000"/>
              <a:gd name="connsiteY0" fmla="*/ 7450 h 16239"/>
              <a:gd name="connsiteX1" fmla="*/ 9830 w 10000"/>
              <a:gd name="connsiteY1" fmla="*/ 0 h 16239"/>
              <a:gd name="connsiteX2" fmla="*/ 10000 w 10000"/>
              <a:gd name="connsiteY2" fmla="*/ 16239 h 16239"/>
              <a:gd name="connsiteX3" fmla="*/ 0 w 10000"/>
              <a:gd name="connsiteY3" fmla="*/ 16239 h 16239"/>
              <a:gd name="connsiteX4" fmla="*/ 19 w 10000"/>
              <a:gd name="connsiteY4" fmla="*/ 7450 h 16239"/>
              <a:gd name="connsiteX0" fmla="*/ 19 w 10033"/>
              <a:gd name="connsiteY0" fmla="*/ 7300 h 16089"/>
              <a:gd name="connsiteX1" fmla="*/ 10019 w 10033"/>
              <a:gd name="connsiteY1" fmla="*/ 0 h 16089"/>
              <a:gd name="connsiteX2" fmla="*/ 10000 w 10033"/>
              <a:gd name="connsiteY2" fmla="*/ 16089 h 16089"/>
              <a:gd name="connsiteX3" fmla="*/ 0 w 10033"/>
              <a:gd name="connsiteY3" fmla="*/ 16089 h 16089"/>
              <a:gd name="connsiteX4" fmla="*/ 19 w 10033"/>
              <a:gd name="connsiteY4" fmla="*/ 7300 h 16089"/>
              <a:gd name="connsiteX0" fmla="*/ 19 w 10068"/>
              <a:gd name="connsiteY0" fmla="*/ 7676 h 16465"/>
              <a:gd name="connsiteX1" fmla="*/ 10057 w 10068"/>
              <a:gd name="connsiteY1" fmla="*/ 0 h 16465"/>
              <a:gd name="connsiteX2" fmla="*/ 10000 w 10068"/>
              <a:gd name="connsiteY2" fmla="*/ 16465 h 16465"/>
              <a:gd name="connsiteX3" fmla="*/ 0 w 10068"/>
              <a:gd name="connsiteY3" fmla="*/ 16465 h 16465"/>
              <a:gd name="connsiteX4" fmla="*/ 19 w 10068"/>
              <a:gd name="connsiteY4" fmla="*/ 7676 h 1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6465">
                <a:moveTo>
                  <a:pt x="19" y="7676"/>
                </a:moveTo>
                <a:lnTo>
                  <a:pt x="10057" y="0"/>
                </a:lnTo>
                <a:cubicBezTo>
                  <a:pt x="10114" y="5413"/>
                  <a:pt x="9943" y="11052"/>
                  <a:pt x="10000" y="16465"/>
                </a:cubicBezTo>
                <a:lnTo>
                  <a:pt x="0" y="16465"/>
                </a:lnTo>
                <a:cubicBezTo>
                  <a:pt x="6" y="13535"/>
                  <a:pt x="13" y="10606"/>
                  <a:pt x="19" y="76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CDF64-3060-42AE-BB7A-63EEFE09058E}"/>
              </a:ext>
            </a:extLst>
          </p:cNvPr>
          <p:cNvSpPr/>
          <p:nvPr/>
        </p:nvSpPr>
        <p:spPr>
          <a:xfrm>
            <a:off x="6271177" y="6319083"/>
            <a:ext cx="2399509" cy="400110"/>
          </a:xfrm>
          <a:prstGeom prst="rect">
            <a:avLst/>
          </a:prstGeom>
        </p:spPr>
        <p:txBody>
          <a:bodyPr wrap="square">
            <a:spAutoFit/>
          </a:bodyPr>
          <a:lstStyle/>
          <a:p>
            <a:pPr algn="ctr">
              <a:defRPr/>
            </a:pPr>
            <a:r>
              <a:rPr kumimoji="0" lang="en-US" sz="2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2025 </a:t>
            </a:r>
            <a:r>
              <a:rPr lang="mn-MN" sz="2000" b="1" dirty="0">
                <a:solidFill>
                  <a:schemeClr val="bg1"/>
                </a:solidFill>
                <a:latin typeface="Arial" panose="020B0604020202020204" pitchFamily="34" charset="0"/>
                <a:cs typeface="Arial" panose="020B0604020202020204" pitchFamily="34" charset="0"/>
              </a:rPr>
              <a:t>ОН</a:t>
            </a:r>
            <a:endParaRPr kumimoji="0" lang="mn-MN" sz="2000" b="1" u="none" strike="noStrike" kern="1200" cap="none" spc="0" normalizeH="0" baseline="0" noProof="0" dirty="0">
              <a:ln>
                <a:noFill/>
              </a:ln>
              <a:solidFill>
                <a:srgbClr val="034B9B"/>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D699602-5C33-46CB-8E5D-24A4EAF4B3B4}"/>
              </a:ext>
            </a:extLst>
          </p:cNvPr>
          <p:cNvSpPr/>
          <p:nvPr/>
        </p:nvSpPr>
        <p:spPr>
          <a:xfrm>
            <a:off x="1" y="0"/>
            <a:ext cx="9202365" cy="45719"/>
          </a:xfrm>
          <a:custGeom>
            <a:avLst/>
            <a:gdLst>
              <a:gd name="connsiteX0" fmla="*/ 0 w 9134270"/>
              <a:gd name="connsiteY0" fmla="*/ 0 h 229068"/>
              <a:gd name="connsiteX1" fmla="*/ 9134270 w 9134270"/>
              <a:gd name="connsiteY1" fmla="*/ 0 h 229068"/>
              <a:gd name="connsiteX2" fmla="*/ 9134270 w 9134270"/>
              <a:gd name="connsiteY2" fmla="*/ 229068 h 229068"/>
              <a:gd name="connsiteX3" fmla="*/ 0 w 9134270"/>
              <a:gd name="connsiteY3" fmla="*/ 229068 h 229068"/>
              <a:gd name="connsiteX4" fmla="*/ 0 w 9134270"/>
              <a:gd name="connsiteY4" fmla="*/ 0 h 229068"/>
              <a:gd name="connsiteX0" fmla="*/ 0 w 9134270"/>
              <a:gd name="connsiteY0" fmla="*/ 0 h 229068"/>
              <a:gd name="connsiteX1" fmla="*/ 9134270 w 9134270"/>
              <a:gd name="connsiteY1" fmla="*/ 0 h 229068"/>
              <a:gd name="connsiteX2" fmla="*/ 9046721 w 9134270"/>
              <a:gd name="connsiteY2" fmla="*/ 229068 h 229068"/>
              <a:gd name="connsiteX3" fmla="*/ 0 w 9134270"/>
              <a:gd name="connsiteY3" fmla="*/ 229068 h 229068"/>
              <a:gd name="connsiteX4" fmla="*/ 0 w 9134270"/>
              <a:gd name="connsiteY4" fmla="*/ 0 h 22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270" h="229068">
                <a:moveTo>
                  <a:pt x="0" y="0"/>
                </a:moveTo>
                <a:lnTo>
                  <a:pt x="9134270" y="0"/>
                </a:lnTo>
                <a:lnTo>
                  <a:pt x="9046721" y="229068"/>
                </a:lnTo>
                <a:lnTo>
                  <a:pt x="0" y="229068"/>
                </a:lnTo>
                <a:lnTo>
                  <a:pt x="0" y="0"/>
                </a:lnTo>
                <a:close/>
              </a:path>
            </a:pathLst>
          </a:custGeo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1">
            <a:extLst>
              <a:ext uri="{FF2B5EF4-FFF2-40B4-BE49-F238E27FC236}">
                <a16:creationId xmlns:a16="http://schemas.microsoft.com/office/drawing/2014/main" id="{A241E566-6B61-4392-B161-DBEA93CE361D}"/>
              </a:ext>
            </a:extLst>
          </p:cNvPr>
          <p:cNvSpPr/>
          <p:nvPr/>
        </p:nvSpPr>
        <p:spPr>
          <a:xfrm>
            <a:off x="2" y="6812281"/>
            <a:ext cx="6095998" cy="57702"/>
          </a:xfrm>
          <a:custGeom>
            <a:avLst/>
            <a:gdLst>
              <a:gd name="connsiteX0" fmla="*/ 0 w 9134270"/>
              <a:gd name="connsiteY0" fmla="*/ 0 h 229068"/>
              <a:gd name="connsiteX1" fmla="*/ 9134270 w 9134270"/>
              <a:gd name="connsiteY1" fmla="*/ 0 h 229068"/>
              <a:gd name="connsiteX2" fmla="*/ 9134270 w 9134270"/>
              <a:gd name="connsiteY2" fmla="*/ 229068 h 229068"/>
              <a:gd name="connsiteX3" fmla="*/ 0 w 9134270"/>
              <a:gd name="connsiteY3" fmla="*/ 229068 h 229068"/>
              <a:gd name="connsiteX4" fmla="*/ 0 w 9134270"/>
              <a:gd name="connsiteY4" fmla="*/ 0 h 229068"/>
              <a:gd name="connsiteX0" fmla="*/ 0 w 9134270"/>
              <a:gd name="connsiteY0" fmla="*/ 0 h 229068"/>
              <a:gd name="connsiteX1" fmla="*/ 9134270 w 9134270"/>
              <a:gd name="connsiteY1" fmla="*/ 0 h 229068"/>
              <a:gd name="connsiteX2" fmla="*/ 9046721 w 9134270"/>
              <a:gd name="connsiteY2" fmla="*/ 229068 h 229068"/>
              <a:gd name="connsiteX3" fmla="*/ 0 w 9134270"/>
              <a:gd name="connsiteY3" fmla="*/ 229068 h 229068"/>
              <a:gd name="connsiteX4" fmla="*/ 0 w 9134270"/>
              <a:gd name="connsiteY4" fmla="*/ 0 h 22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270" h="229068">
                <a:moveTo>
                  <a:pt x="0" y="0"/>
                </a:moveTo>
                <a:lnTo>
                  <a:pt x="9134270" y="0"/>
                </a:lnTo>
                <a:lnTo>
                  <a:pt x="9046721" y="229068"/>
                </a:lnTo>
                <a:lnTo>
                  <a:pt x="0" y="229068"/>
                </a:lnTo>
                <a:lnTo>
                  <a:pt x="0" y="0"/>
                </a:lnTo>
                <a:close/>
              </a:path>
            </a:pathLst>
          </a:custGeo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
            <a:extLst>
              <a:ext uri="{FF2B5EF4-FFF2-40B4-BE49-F238E27FC236}">
                <a16:creationId xmlns:a16="http://schemas.microsoft.com/office/drawing/2014/main" id="{2DACF50A-CA7E-4960-82F3-AC1460DB6442}"/>
              </a:ext>
            </a:extLst>
          </p:cNvPr>
          <p:cNvSpPr/>
          <p:nvPr/>
        </p:nvSpPr>
        <p:spPr>
          <a:xfrm>
            <a:off x="6007610" y="3727031"/>
            <a:ext cx="1541272" cy="3151289"/>
          </a:xfrm>
          <a:custGeom>
            <a:avLst/>
            <a:gdLst>
              <a:gd name="connsiteX0" fmla="*/ 0 w 1216152"/>
              <a:gd name="connsiteY0" fmla="*/ 3303689 h 3303689"/>
              <a:gd name="connsiteX1" fmla="*/ 304038 w 1216152"/>
              <a:gd name="connsiteY1" fmla="*/ 0 h 3303689"/>
              <a:gd name="connsiteX2" fmla="*/ 1216152 w 1216152"/>
              <a:gd name="connsiteY2" fmla="*/ 0 h 3303689"/>
              <a:gd name="connsiteX3" fmla="*/ 912114 w 1216152"/>
              <a:gd name="connsiteY3" fmla="*/ 3303689 h 3303689"/>
              <a:gd name="connsiteX4" fmla="*/ 0 w 1216152"/>
              <a:gd name="connsiteY4" fmla="*/ 3303689 h 3303689"/>
              <a:gd name="connsiteX0" fmla="*/ 0 w 2252472"/>
              <a:gd name="connsiteY0" fmla="*/ 3303689 h 3303689"/>
              <a:gd name="connsiteX1" fmla="*/ 304038 w 2252472"/>
              <a:gd name="connsiteY1" fmla="*/ 0 h 3303689"/>
              <a:gd name="connsiteX2" fmla="*/ 2252472 w 2252472"/>
              <a:gd name="connsiteY2" fmla="*/ 172720 h 3303689"/>
              <a:gd name="connsiteX3" fmla="*/ 912114 w 2252472"/>
              <a:gd name="connsiteY3" fmla="*/ 3303689 h 3303689"/>
              <a:gd name="connsiteX4" fmla="*/ 0 w 2252472"/>
              <a:gd name="connsiteY4" fmla="*/ 3303689 h 3303689"/>
              <a:gd name="connsiteX0" fmla="*/ 0 w 2252472"/>
              <a:gd name="connsiteY0" fmla="*/ 3181769 h 3181769"/>
              <a:gd name="connsiteX1" fmla="*/ 1980438 w 2252472"/>
              <a:gd name="connsiteY1" fmla="*/ 0 h 3181769"/>
              <a:gd name="connsiteX2" fmla="*/ 2252472 w 2252472"/>
              <a:gd name="connsiteY2" fmla="*/ 50800 h 3181769"/>
              <a:gd name="connsiteX3" fmla="*/ 912114 w 2252472"/>
              <a:gd name="connsiteY3" fmla="*/ 3181769 h 3181769"/>
              <a:gd name="connsiteX4" fmla="*/ 0 w 2252472"/>
              <a:gd name="connsiteY4" fmla="*/ 3181769 h 3181769"/>
              <a:gd name="connsiteX0" fmla="*/ 0 w 1673352"/>
              <a:gd name="connsiteY0" fmla="*/ 3222409 h 3222409"/>
              <a:gd name="connsiteX1" fmla="*/ 1401318 w 1673352"/>
              <a:gd name="connsiteY1" fmla="*/ 0 h 3222409"/>
              <a:gd name="connsiteX2" fmla="*/ 1673352 w 1673352"/>
              <a:gd name="connsiteY2" fmla="*/ 50800 h 3222409"/>
              <a:gd name="connsiteX3" fmla="*/ 332994 w 1673352"/>
              <a:gd name="connsiteY3" fmla="*/ 3181769 h 3222409"/>
              <a:gd name="connsiteX4" fmla="*/ 0 w 1673352"/>
              <a:gd name="connsiteY4" fmla="*/ 3222409 h 3222409"/>
              <a:gd name="connsiteX0" fmla="*/ 0 w 1673352"/>
              <a:gd name="connsiteY0" fmla="*/ 3181769 h 3181769"/>
              <a:gd name="connsiteX1" fmla="*/ 1401318 w 1673352"/>
              <a:gd name="connsiteY1" fmla="*/ 0 h 3181769"/>
              <a:gd name="connsiteX2" fmla="*/ 1673352 w 1673352"/>
              <a:gd name="connsiteY2" fmla="*/ 50800 h 3181769"/>
              <a:gd name="connsiteX3" fmla="*/ 332994 w 1673352"/>
              <a:gd name="connsiteY3" fmla="*/ 3181769 h 3181769"/>
              <a:gd name="connsiteX4" fmla="*/ 0 w 1673352"/>
              <a:gd name="connsiteY4" fmla="*/ 3181769 h 3181769"/>
              <a:gd name="connsiteX0" fmla="*/ 0 w 1663192"/>
              <a:gd name="connsiteY0" fmla="*/ 3171609 h 3181769"/>
              <a:gd name="connsiteX1" fmla="*/ 1391158 w 1663192"/>
              <a:gd name="connsiteY1" fmla="*/ 0 h 3181769"/>
              <a:gd name="connsiteX2" fmla="*/ 1663192 w 1663192"/>
              <a:gd name="connsiteY2" fmla="*/ 50800 h 3181769"/>
              <a:gd name="connsiteX3" fmla="*/ 322834 w 1663192"/>
              <a:gd name="connsiteY3" fmla="*/ 3181769 h 3181769"/>
              <a:gd name="connsiteX4" fmla="*/ 0 w 1663192"/>
              <a:gd name="connsiteY4" fmla="*/ 3171609 h 3181769"/>
              <a:gd name="connsiteX0" fmla="*/ 0 w 1663192"/>
              <a:gd name="connsiteY0" fmla="*/ 3120809 h 3130969"/>
              <a:gd name="connsiteX1" fmla="*/ 1391158 w 1663192"/>
              <a:gd name="connsiteY1" fmla="*/ 10160 h 3130969"/>
              <a:gd name="connsiteX2" fmla="*/ 1663192 w 1663192"/>
              <a:gd name="connsiteY2" fmla="*/ 0 h 3130969"/>
              <a:gd name="connsiteX3" fmla="*/ 322834 w 1663192"/>
              <a:gd name="connsiteY3" fmla="*/ 3130969 h 3130969"/>
              <a:gd name="connsiteX4" fmla="*/ 0 w 1663192"/>
              <a:gd name="connsiteY4" fmla="*/ 3120809 h 3130969"/>
              <a:gd name="connsiteX0" fmla="*/ 0 w 1642872"/>
              <a:gd name="connsiteY0" fmla="*/ 3120809 h 3130969"/>
              <a:gd name="connsiteX1" fmla="*/ 1370838 w 1642872"/>
              <a:gd name="connsiteY1" fmla="*/ 10160 h 3130969"/>
              <a:gd name="connsiteX2" fmla="*/ 1642872 w 1642872"/>
              <a:gd name="connsiteY2" fmla="*/ 0 h 3130969"/>
              <a:gd name="connsiteX3" fmla="*/ 302514 w 1642872"/>
              <a:gd name="connsiteY3" fmla="*/ 3130969 h 3130969"/>
              <a:gd name="connsiteX4" fmla="*/ 0 w 1642872"/>
              <a:gd name="connsiteY4" fmla="*/ 3120809 h 3130969"/>
              <a:gd name="connsiteX0" fmla="*/ 0 w 1642872"/>
              <a:gd name="connsiteY0" fmla="*/ 3120809 h 3151289"/>
              <a:gd name="connsiteX1" fmla="*/ 1370838 w 1642872"/>
              <a:gd name="connsiteY1" fmla="*/ 10160 h 3151289"/>
              <a:gd name="connsiteX2" fmla="*/ 1642872 w 1642872"/>
              <a:gd name="connsiteY2" fmla="*/ 0 h 3151289"/>
              <a:gd name="connsiteX3" fmla="*/ 363474 w 1642872"/>
              <a:gd name="connsiteY3" fmla="*/ 3151289 h 3151289"/>
              <a:gd name="connsiteX4" fmla="*/ 0 w 1642872"/>
              <a:gd name="connsiteY4" fmla="*/ 3120809 h 3151289"/>
              <a:gd name="connsiteX0" fmla="*/ 0 w 1541272"/>
              <a:gd name="connsiteY0" fmla="*/ 3151289 h 3151289"/>
              <a:gd name="connsiteX1" fmla="*/ 1269238 w 1541272"/>
              <a:gd name="connsiteY1" fmla="*/ 10160 h 3151289"/>
              <a:gd name="connsiteX2" fmla="*/ 1541272 w 1541272"/>
              <a:gd name="connsiteY2" fmla="*/ 0 h 3151289"/>
              <a:gd name="connsiteX3" fmla="*/ 261874 w 1541272"/>
              <a:gd name="connsiteY3" fmla="*/ 3151289 h 3151289"/>
              <a:gd name="connsiteX4" fmla="*/ 0 w 1541272"/>
              <a:gd name="connsiteY4" fmla="*/ 3151289 h 315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272" h="3151289">
                <a:moveTo>
                  <a:pt x="0" y="3151289"/>
                </a:moveTo>
                <a:lnTo>
                  <a:pt x="1269238" y="10160"/>
                </a:lnTo>
                <a:lnTo>
                  <a:pt x="1541272" y="0"/>
                </a:lnTo>
                <a:lnTo>
                  <a:pt x="261874" y="3151289"/>
                </a:lnTo>
                <a:lnTo>
                  <a:pt x="0" y="3151289"/>
                </a:lnTo>
                <a:close/>
              </a:path>
            </a:pathLst>
          </a:custGeom>
          <a:gradFill>
            <a:gsLst>
              <a:gs pos="0">
                <a:schemeClr val="accent4"/>
              </a:gs>
              <a:gs pos="48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9F646E9-D893-4D64-A9F1-10742AFD0605}"/>
              </a:ext>
            </a:extLst>
          </p:cNvPr>
          <p:cNvSpPr txBox="1"/>
          <p:nvPr/>
        </p:nvSpPr>
        <p:spPr>
          <a:xfrm rot="1270586">
            <a:off x="7777836" y="721934"/>
            <a:ext cx="769121" cy="5275548"/>
          </a:xfrm>
          <a:prstGeom prst="rect">
            <a:avLst/>
          </a:prstGeom>
          <a:noFill/>
        </p:spPr>
        <p:txBody>
          <a:bodyPr vert="wordArtVert" wrap="square" rtlCol="0">
            <a:spAutoFit/>
          </a:bodyPr>
          <a:lstStyle/>
          <a:p>
            <a:r>
              <a:rPr lang="mn-Mong-CN" sz="3200" b="1">
                <a:solidFill>
                  <a:schemeClr val="bg1"/>
                </a:solidFill>
              </a:rPr>
              <a:t>ᠰᠢᠭᠦᠬᠦ ᠶᠢᠨ ᠰᠤᠷᠭᠠᠯᠲᠠ᠂ ᠰᠤᠳᠤᠯᠭ᠎ᠠ᠂ ᠮᠡᠳᠡᠭᠡᠯᠡᠯ ᠦᠨ ᠠᠺᠠᠳᠧᠮᠢ</a:t>
            </a:r>
            <a:endParaRPr lang="en-US" sz="3200" b="1" dirty="0">
              <a:solidFill>
                <a:schemeClr val="bg1"/>
              </a:solidFill>
            </a:endParaRPr>
          </a:p>
        </p:txBody>
      </p:sp>
      <p:pic>
        <p:nvPicPr>
          <p:cNvPr id="15" name="Picture 14">
            <a:extLst>
              <a:ext uri="{FF2B5EF4-FFF2-40B4-BE49-F238E27FC236}">
                <a16:creationId xmlns:a16="http://schemas.microsoft.com/office/drawing/2014/main" id="{0D1CF671-CE7D-4484-88C3-885E132EF011}"/>
              </a:ext>
            </a:extLst>
          </p:cNvPr>
          <p:cNvPicPr>
            <a:picLocks noChangeAspect="1"/>
          </p:cNvPicPr>
          <p:nvPr/>
        </p:nvPicPr>
        <p:blipFill>
          <a:blip r:embed="rId2"/>
          <a:stretch>
            <a:fillRect/>
          </a:stretch>
        </p:blipFill>
        <p:spPr>
          <a:xfrm>
            <a:off x="8811129" y="1239980"/>
            <a:ext cx="3348704" cy="4239455"/>
          </a:xfrm>
          <a:prstGeom prst="rect">
            <a:avLst/>
          </a:prstGeom>
        </p:spPr>
      </p:pic>
    </p:spTree>
    <p:extLst>
      <p:ext uri="{BB962C8B-B14F-4D97-AF65-F5344CB8AC3E}">
        <p14:creationId xmlns:p14="http://schemas.microsoft.com/office/powerpoint/2010/main" val="403756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3EB9-B4B7-269B-41C9-6AB8045BA6F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0D432C1-3578-EB04-C4CB-A3F532CEED33}"/>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490B540E-6F7A-8E0F-ADDA-1E8D5401C577}"/>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4E2CB9BB-5F96-9293-523E-47D2F034781A}"/>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1BED48F-325A-AB44-EA71-009C1FCA0177}"/>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8F12D3-3D2C-6F07-4334-DDB607FFDCC3}"/>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414992E2-F8BB-78D3-9B78-20D8281EDF2A}"/>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3B6D5C4C-0914-D379-1A73-01A357800041}"/>
              </a:ext>
            </a:extLst>
          </p:cNvPr>
          <p:cNvSpPr>
            <a:spLocks noGrp="1"/>
          </p:cNvSpPr>
          <p:nvPr>
            <p:ph type="ctrTitle"/>
          </p:nvPr>
        </p:nvSpPr>
        <p:spPr>
          <a:xfrm>
            <a:off x="1627321" y="526630"/>
            <a:ext cx="10134369" cy="1002552"/>
          </a:xfrm>
        </p:spPr>
        <p:txBody>
          <a:bodyPr/>
          <a:lstStyle/>
          <a:p>
            <a:r>
              <a:rPr lang="en-US" sz="4800" b="1" dirty="0"/>
              <a:t>III. </a:t>
            </a:r>
            <a:r>
              <a:rPr lang="mn-MN" sz="4800" b="1" dirty="0"/>
              <a:t>Хэрэг судлал</a:t>
            </a:r>
            <a:endParaRPr lang="en-US" dirty="0"/>
          </a:p>
        </p:txBody>
      </p:sp>
      <p:sp>
        <p:nvSpPr>
          <p:cNvPr id="3" name="Text Placeholder 2">
            <a:extLst>
              <a:ext uri="{FF2B5EF4-FFF2-40B4-BE49-F238E27FC236}">
                <a16:creationId xmlns:a16="http://schemas.microsoft.com/office/drawing/2014/main" id="{3D785CD6-723F-EFE2-B2E7-0A124DA6A74C}"/>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BEB4A3BD-5413-7417-6CC3-B2D2729609CF}"/>
              </a:ext>
            </a:extLst>
          </p:cNvPr>
          <p:cNvSpPr txBox="1">
            <a:spLocks/>
          </p:cNvSpPr>
          <p:nvPr/>
        </p:nvSpPr>
        <p:spPr>
          <a:xfrm>
            <a:off x="1273725" y="2217318"/>
            <a:ext cx="6155775"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000" b="1" dirty="0"/>
              <a:t>Шүүхийн шийдвэрт үндэслэгдсэн хэрэг судлал буюу шүүхийн практик судалгаа:</a:t>
            </a:r>
          </a:p>
          <a:p>
            <a:pPr marL="342900" indent="-342900">
              <a:buFont typeface="Arial" panose="020B0604020202020204" pitchFamily="34" charset="0"/>
              <a:buChar char="•"/>
            </a:pPr>
            <a:r>
              <a:rPr lang="mn-MN" sz="2000" b="1" dirty="0"/>
              <a:t>ЭХХШТХ-ийн 18-р бүлэг, Эрүүгийн хуулийн 8-р бүлгийн хэрэглээ</a:t>
            </a:r>
          </a:p>
          <a:p>
            <a:pPr marL="342900" indent="-342900">
              <a:buFont typeface="Arial" panose="020B0604020202020204" pitchFamily="34" charset="0"/>
              <a:buChar char="•"/>
            </a:pPr>
            <a:r>
              <a:rPr lang="mn-MN" sz="3200" b="1" dirty="0"/>
              <a:t>473 шийтгэх тогтоол</a:t>
            </a:r>
            <a:r>
              <a:rPr lang="mn-MN" sz="2000" b="1" dirty="0"/>
              <a:t>, 61 магадлал, 20 УДШ-ийн тогтоол </a:t>
            </a:r>
            <a:r>
              <a:rPr lang="en-US" sz="2000" b="1" dirty="0"/>
              <a:t>= </a:t>
            </a:r>
            <a:r>
              <a:rPr lang="en-US" sz="2000" b="1" dirty="0">
                <a:solidFill>
                  <a:srgbClr val="00B050"/>
                </a:solidFill>
              </a:rPr>
              <a:t>554</a:t>
            </a:r>
            <a:r>
              <a:rPr lang="mn-MN" sz="2000" b="1" dirty="0">
                <a:solidFill>
                  <a:srgbClr val="00B050"/>
                </a:solidFill>
              </a:rPr>
              <a:t> шийдвэр</a:t>
            </a:r>
            <a:endParaRPr lang="mn-MN" sz="2000" dirty="0"/>
          </a:p>
          <a:p>
            <a:pPr marL="342900" indent="-342900">
              <a:buFont typeface="Arial" panose="020B0604020202020204" pitchFamily="34" charset="0"/>
              <a:buChar char="•"/>
            </a:pPr>
            <a:endParaRPr lang="mn-MN" sz="2000" b="1" dirty="0"/>
          </a:p>
          <a:p>
            <a:endParaRPr lang="en-US" dirty="0"/>
          </a:p>
        </p:txBody>
      </p:sp>
      <p:pic>
        <p:nvPicPr>
          <p:cNvPr id="5" name="Picture 4">
            <a:extLst>
              <a:ext uri="{FF2B5EF4-FFF2-40B4-BE49-F238E27FC236}">
                <a16:creationId xmlns:a16="http://schemas.microsoft.com/office/drawing/2014/main" id="{D0B0C34A-15AF-03CD-2666-BE5F27CCDE41}"/>
              </a:ext>
            </a:extLst>
          </p:cNvPr>
          <p:cNvPicPr>
            <a:picLocks noChangeAspect="1"/>
          </p:cNvPicPr>
          <p:nvPr/>
        </p:nvPicPr>
        <p:blipFill>
          <a:blip r:embed="rId4"/>
          <a:stretch>
            <a:fillRect/>
          </a:stretch>
        </p:blipFill>
        <p:spPr>
          <a:xfrm>
            <a:off x="7569571" y="939529"/>
            <a:ext cx="3348704" cy="4239455"/>
          </a:xfrm>
          <a:prstGeom prst="rect">
            <a:avLst/>
          </a:prstGeom>
        </p:spPr>
      </p:pic>
    </p:spTree>
    <p:extLst>
      <p:ext uri="{BB962C8B-B14F-4D97-AF65-F5344CB8AC3E}">
        <p14:creationId xmlns:p14="http://schemas.microsoft.com/office/powerpoint/2010/main" val="23036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F016A-F34A-C7AB-E7F1-F3B86AA207C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E07F046-4898-360C-7FC6-E1BA50D394C2}"/>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C4DF4EC5-9DDF-FF97-903F-E12473565155}"/>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72D66B0-2154-B565-C62B-EBD362AED13D}"/>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151F894-CDA4-18B7-A45A-69D53D44D646}"/>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BD7D2F1-D92A-F986-EA8B-AC345BA7C9FE}"/>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0C4F3EDF-86E0-AE45-17C4-6B29991E7AC9}"/>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BB0CF433-C5C4-4075-ADA2-8E52FE6FB30F}"/>
              </a:ext>
            </a:extLst>
          </p:cNvPr>
          <p:cNvSpPr>
            <a:spLocks noGrp="1"/>
          </p:cNvSpPr>
          <p:nvPr>
            <p:ph type="ctrTitle"/>
          </p:nvPr>
        </p:nvSpPr>
        <p:spPr>
          <a:xfrm>
            <a:off x="1627321" y="806592"/>
            <a:ext cx="10134369" cy="1002552"/>
          </a:xfrm>
        </p:spPr>
        <p:txBody>
          <a:bodyPr/>
          <a:lstStyle/>
          <a:p>
            <a:r>
              <a:rPr lang="mn-MN" sz="4800" b="1" dirty="0"/>
              <a:t>Нээлттэй/хаалттай шүүх хуралдаан</a:t>
            </a:r>
            <a:endParaRPr lang="en-US" dirty="0"/>
          </a:p>
        </p:txBody>
      </p:sp>
      <p:sp>
        <p:nvSpPr>
          <p:cNvPr id="4" name="Text Placeholder 2">
            <a:extLst>
              <a:ext uri="{FF2B5EF4-FFF2-40B4-BE49-F238E27FC236}">
                <a16:creationId xmlns:a16="http://schemas.microsoft.com/office/drawing/2014/main" id="{3BE338B1-FD30-6CC5-7E12-55B42EACCC00}"/>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1CCA92B2-4A32-BE76-6770-446893B2749B}"/>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7" name="Text Placeholder 2">
            <a:extLst>
              <a:ext uri="{FF2B5EF4-FFF2-40B4-BE49-F238E27FC236}">
                <a16:creationId xmlns:a16="http://schemas.microsoft.com/office/drawing/2014/main" id="{32258107-51A0-146E-183B-B7BB895D572C}"/>
              </a:ext>
            </a:extLst>
          </p:cNvPr>
          <p:cNvSpPr txBox="1">
            <a:spLocks/>
          </p:cNvSpPr>
          <p:nvPr/>
        </p:nvSpPr>
        <p:spPr>
          <a:xfrm>
            <a:off x="1627320" y="2042627"/>
            <a:ext cx="9524947" cy="5002050"/>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mn-MN" sz="2000" b="1" dirty="0"/>
              <a:t>473</a:t>
            </a:r>
            <a:r>
              <a:rPr lang="en-US" sz="2000" b="1" dirty="0"/>
              <a:t>/</a:t>
            </a:r>
            <a:r>
              <a:rPr lang="mn-MN" sz="2000" b="1" dirty="0"/>
              <a:t>118 </a:t>
            </a:r>
            <a:r>
              <a:rPr lang="en-US" sz="2000" b="1" dirty="0"/>
              <a:t>(25%)</a:t>
            </a:r>
            <a:r>
              <a:rPr lang="mn-MN" sz="2000" b="1" dirty="0"/>
              <a:t> нээлттэй шүүх хуралдаан</a:t>
            </a:r>
            <a:r>
              <a:rPr lang="en-US" sz="2000" b="1" dirty="0"/>
              <a:t> </a:t>
            </a:r>
            <a:r>
              <a:rPr lang="mn-MN" sz="2000" b="1" dirty="0"/>
              <a:t>/шийтгэх тогтоол гарах үед 18 насанд хүрсэн, бусад/</a:t>
            </a:r>
          </a:p>
          <a:p>
            <a:pPr marL="342900" indent="-342900" algn="just">
              <a:buFont typeface="Arial" panose="020B0604020202020204" pitchFamily="34" charset="0"/>
              <a:buChar char="•"/>
            </a:pPr>
            <a:r>
              <a:rPr lang="mn-MN" sz="2000" b="1" dirty="0"/>
              <a:t>355 </a:t>
            </a:r>
            <a:r>
              <a:rPr lang="en-US" sz="2000" b="1" dirty="0"/>
              <a:t>(75%) </a:t>
            </a:r>
            <a:r>
              <a:rPr lang="mn-MN" sz="2000" b="1" dirty="0"/>
              <a:t>хаалттай шүүх хуралдаан</a:t>
            </a:r>
          </a:p>
          <a:p>
            <a:pPr algn="just"/>
            <a:endParaRPr lang="mn-MN" sz="1800" b="1" dirty="0">
              <a:solidFill>
                <a:srgbClr val="FF0000"/>
              </a:solidFill>
            </a:endParaRPr>
          </a:p>
          <a:p>
            <a:pPr algn="just"/>
            <a:r>
              <a:rPr lang="mn-MN" sz="1800" b="1" dirty="0">
                <a:solidFill>
                  <a:schemeClr val="accent4">
                    <a:lumMod val="75000"/>
                  </a:schemeClr>
                </a:solidFill>
              </a:rPr>
              <a:t>ЭХХШТХ 3.2-2 “Өсвөр насны яллагдагч, ... эрх, хууль ёсны ашиг сонирхлыг хамгаалах зорилгоор улсын яллагч, хохирогчийн хууль ёсны төлөөлөгч, өмгөөлөгчийн хүсэлтийг харгалзан </a:t>
            </a:r>
            <a:r>
              <a:rPr lang="mn-MN" sz="1800" b="1" dirty="0">
                <a:solidFill>
                  <a:srgbClr val="FF0000"/>
                </a:solidFill>
              </a:rPr>
              <a:t>шүүх хуралдааныг нээлттэй явуулж болно”</a:t>
            </a:r>
          </a:p>
          <a:p>
            <a:pPr algn="just"/>
            <a:r>
              <a:rPr lang="mn-MN" sz="1800" b="1" dirty="0">
                <a:solidFill>
                  <a:schemeClr val="accent4">
                    <a:lumMod val="75000"/>
                  </a:schemeClr>
                </a:solidFill>
              </a:rPr>
              <a:t>2024.06.05-ны өөрчлөлт: </a:t>
            </a:r>
            <a:r>
              <a:rPr lang="mn-MN" b="1" dirty="0">
                <a:solidFill>
                  <a:schemeClr val="accent4">
                    <a:lumMod val="75000"/>
                  </a:schemeClr>
                </a:solidFill>
              </a:rPr>
              <a:t>... шүүхийн хэлэлцүүлэг, шүүхийн урьдчилсан хэлэлцүүлэг, шүүх хуралдааныг бүхэлд нь, эсхүл зарим хэсгийг </a:t>
            </a:r>
            <a:r>
              <a:rPr lang="mn-MN" b="1" dirty="0">
                <a:solidFill>
                  <a:srgbClr val="FF0000"/>
                </a:solidFill>
              </a:rPr>
              <a:t>нээлттэй, эсхүл хаалттай явуулах эсэхийг шүүх шийдвэрлэнэ.</a:t>
            </a:r>
            <a:endParaRPr lang="mn-MN" sz="1800" b="1" dirty="0">
              <a:solidFill>
                <a:srgbClr val="FF0000"/>
              </a:solidFill>
            </a:endParaRPr>
          </a:p>
          <a:p>
            <a:pPr algn="just"/>
            <a:r>
              <a:rPr lang="mn-MN" sz="1800" b="1" dirty="0">
                <a:solidFill>
                  <a:schemeClr val="accent4">
                    <a:lumMod val="75000"/>
                  </a:schemeClr>
                </a:solidFill>
              </a:rPr>
              <a:t>18.2-3 </a:t>
            </a:r>
            <a:r>
              <a:rPr lang="mn-MN" sz="1800" b="1" dirty="0">
                <a:solidFill>
                  <a:srgbClr val="FF0000"/>
                </a:solidFill>
              </a:rPr>
              <a:t>“Эрүүгийн хэрэг хянан шийдвэрлэх ажиллагааг хаалттай явуулж, шийдвэрийг олон нийтэд мэдээлэхдээ өсвөр насны шүүгдэгчийн эрх, хууль ёсны ашиг сонирхол, түүнд учирч болох бусад хор уршгийг тусгайлан харгалзана”</a:t>
            </a:r>
            <a:endParaRPr lang="en-US" b="1" dirty="0">
              <a:solidFill>
                <a:srgbClr val="FF0000"/>
              </a:solidFill>
            </a:endParaRPr>
          </a:p>
        </p:txBody>
      </p:sp>
    </p:spTree>
    <p:extLst>
      <p:ext uri="{BB962C8B-B14F-4D97-AF65-F5344CB8AC3E}">
        <p14:creationId xmlns:p14="http://schemas.microsoft.com/office/powerpoint/2010/main" val="335604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474E-792C-7860-7AC4-5F90CDB2437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14D204B-ADAA-30EF-7E04-8E5767B3E828}"/>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C1CCF7E0-30D9-D983-F4E8-3A9436D71496}"/>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AD2D2438-A527-52EB-B2CA-B8F449E475C0}"/>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7F62729-283A-10C4-D4A0-5F09729937EA}"/>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8D5929C-D6B8-991E-CFAA-800FDDEF59B5}"/>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6BAF3110-D044-D2CE-E1ED-CFE98E32473C}"/>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C111CB08-E11C-8635-FD49-BB7574619597}"/>
              </a:ext>
            </a:extLst>
          </p:cNvPr>
          <p:cNvSpPr>
            <a:spLocks noGrp="1"/>
          </p:cNvSpPr>
          <p:nvPr>
            <p:ph type="ctrTitle"/>
          </p:nvPr>
        </p:nvSpPr>
        <p:spPr>
          <a:xfrm>
            <a:off x="1491331" y="253172"/>
            <a:ext cx="10134369" cy="1002552"/>
          </a:xfrm>
        </p:spPr>
        <p:txBody>
          <a:bodyPr/>
          <a:lstStyle/>
          <a:p>
            <a:r>
              <a:rPr lang="mn-MN" sz="4800" b="1" dirty="0"/>
              <a:t>Хувийн байдлыг тогтоох</a:t>
            </a:r>
            <a:endParaRPr lang="en-US" dirty="0"/>
          </a:p>
        </p:txBody>
      </p:sp>
      <p:sp>
        <p:nvSpPr>
          <p:cNvPr id="3" name="Text Placeholder 2">
            <a:extLst>
              <a:ext uri="{FF2B5EF4-FFF2-40B4-BE49-F238E27FC236}">
                <a16:creationId xmlns:a16="http://schemas.microsoft.com/office/drawing/2014/main" id="{B15E806C-2DFD-B49A-A9D2-B40509F314DB}"/>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EA4238B4-1EE3-8F06-AEDF-92DE915D509E}"/>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39856B5E-C8FE-6D13-CFA3-ED6A2DF7524A}"/>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89E23AB9-03AF-F4FA-01E2-A7090AFBE4E1}"/>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AB92B19F-EA0D-F457-36F8-AA93456D7CB5}"/>
              </a:ext>
            </a:extLst>
          </p:cNvPr>
          <p:cNvSpPr txBox="1">
            <a:spLocks/>
          </p:cNvSpPr>
          <p:nvPr/>
        </p:nvSpPr>
        <p:spPr>
          <a:xfrm>
            <a:off x="1678023" y="1508896"/>
            <a:ext cx="9091813" cy="4805743"/>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000" dirty="0"/>
              <a:t>Амьдралын нөхцөл, хүмүүжилтэй холбоотой мэдээлэл</a:t>
            </a:r>
          </a:p>
          <a:p>
            <a:pPr marL="342900" indent="-342900">
              <a:buFont typeface="Arial" panose="020B0604020202020204" pitchFamily="34" charset="0"/>
              <a:buChar char="•"/>
            </a:pPr>
            <a:r>
              <a:rPr lang="mn-MN" sz="2000" dirty="0"/>
              <a:t>Сэтгэцийн өвчингүй боловч ухаан санаа нь гүйцэд хөгжөөгүйн улмаас өөрийнхөө үйлдлийг бүрэн ойлгож байгаа эсэх</a:t>
            </a:r>
            <a:endParaRPr lang="en-US" sz="2000" dirty="0"/>
          </a:p>
          <a:p>
            <a:pPr marL="342900" indent="-342900">
              <a:buFont typeface="Arial" panose="020B0604020202020204" pitchFamily="34" charset="0"/>
              <a:buChar char="•"/>
            </a:pPr>
            <a:r>
              <a:rPr lang="mn-MN" sz="2000" b="1" dirty="0">
                <a:solidFill>
                  <a:srgbClr val="FF0000"/>
                </a:solidFill>
              </a:rPr>
              <a:t>Зан байдал, араншин /өмнө болон дараа/</a:t>
            </a:r>
          </a:p>
          <a:p>
            <a:pPr marL="342900" indent="-342900">
              <a:buFont typeface="Arial" panose="020B0604020202020204" pitchFamily="34" charset="0"/>
              <a:buChar char="•"/>
            </a:pPr>
            <a:r>
              <a:rPr lang="mn-MN" sz="2000" b="1" dirty="0">
                <a:solidFill>
                  <a:srgbClr val="FF0000"/>
                </a:solidFill>
              </a:rPr>
              <a:t>Гэмт хэрэг үйлдэх үедээ ямар нөхцөл байдалд байсан /прокуророос шаардах/</a:t>
            </a:r>
          </a:p>
          <a:p>
            <a:pPr marL="342900" indent="-342900">
              <a:buFont typeface="Arial" panose="020B0604020202020204" pitchFamily="34" charset="0"/>
              <a:buChar char="•"/>
            </a:pPr>
            <a:r>
              <a:rPr lang="en-US" sz="2000" dirty="0"/>
              <a:t>restorative justice </a:t>
            </a:r>
            <a:r>
              <a:rPr lang="en-US" sz="2000" dirty="0" err="1"/>
              <a:t>programmes</a:t>
            </a:r>
            <a:r>
              <a:rPr lang="mn-MN" sz="2000" dirty="0"/>
              <a:t> – шийтгэх тогтоолын биелэлтийг хойшлуулах,  хүмүүжлийн чанартай албадлагын арга хэмжээнд хамруулах, </a:t>
            </a:r>
          </a:p>
          <a:p>
            <a:pPr marL="342900" indent="-342900">
              <a:buFont typeface="Arial" panose="020B0604020202020204" pitchFamily="34" charset="0"/>
              <a:buChar char="•"/>
            </a:pPr>
            <a:r>
              <a:rPr lang="mn-MN" sz="2000" dirty="0"/>
              <a:t>хариуцлагын төрөл, хэмжээг тодорхойлох, </a:t>
            </a:r>
          </a:p>
          <a:p>
            <a:pPr marL="342900" indent="-342900">
              <a:buFont typeface="Arial" panose="020B0604020202020204" pitchFamily="34" charset="0"/>
              <a:buChar char="•"/>
            </a:pPr>
            <a:r>
              <a:rPr lang="mn-MN" sz="2000" dirty="0"/>
              <a:t>ялын бус, нөхөн сэргээх хууль зүйн арга хэрэгслүүдийг сонгож хэрэглэх үндэс болдог. </a:t>
            </a:r>
          </a:p>
          <a:p>
            <a:pPr marL="342900" indent="-342900">
              <a:buFont typeface="Arial" panose="020B0604020202020204" pitchFamily="34" charset="0"/>
              <a:buChar char="•"/>
            </a:pPr>
            <a:r>
              <a:rPr lang="mn-MN" sz="2000" dirty="0"/>
              <a:t>Гэтэл шүүхийн шийдвэрүүдэд өсвөр насны шүүгдэгчийн хувийн байдлыг тодруулсан нотлох баримт, энэ талаарх дүгнэлт ховор байна.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Tree>
    <p:extLst>
      <p:ext uri="{BB962C8B-B14F-4D97-AF65-F5344CB8AC3E}">
        <p14:creationId xmlns:p14="http://schemas.microsoft.com/office/powerpoint/2010/main" val="156122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4A8B-71E9-E14F-94DF-9F3C2D3292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BDCB123-A756-70FF-2E92-B114D5616F7D}"/>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DAEFF0E1-33A0-336A-410A-B8189EC63297}"/>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1655634-685B-3B3E-8485-D09B21C7680F}"/>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71F6607-4E90-C981-9E3D-D8A95B11C979}"/>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09EE905-1249-7CA1-91DE-2586BA948116}"/>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14774967-6A79-FE72-AA34-121544B83366}"/>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49606911-62C7-389F-F5BA-45999554589E}"/>
              </a:ext>
            </a:extLst>
          </p:cNvPr>
          <p:cNvSpPr>
            <a:spLocks noGrp="1"/>
          </p:cNvSpPr>
          <p:nvPr>
            <p:ph type="ctrTitle"/>
          </p:nvPr>
        </p:nvSpPr>
        <p:spPr>
          <a:xfrm>
            <a:off x="1478079" y="481269"/>
            <a:ext cx="10134369" cy="1002552"/>
          </a:xfrm>
        </p:spPr>
        <p:txBody>
          <a:bodyPr/>
          <a:lstStyle/>
          <a:p>
            <a:r>
              <a:rPr lang="mn-MN" sz="4800" b="1" dirty="0"/>
              <a:t>Нас</a:t>
            </a:r>
            <a:endParaRPr lang="en-US" dirty="0"/>
          </a:p>
        </p:txBody>
      </p:sp>
      <p:sp>
        <p:nvSpPr>
          <p:cNvPr id="3" name="Text Placeholder 2">
            <a:extLst>
              <a:ext uri="{FF2B5EF4-FFF2-40B4-BE49-F238E27FC236}">
                <a16:creationId xmlns:a16="http://schemas.microsoft.com/office/drawing/2014/main" id="{8F79560C-5B8A-FCD8-A620-92AC5C32B7ED}"/>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876C0CA8-33F2-23B4-90E9-92B7F0FB57CE}"/>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C511BE3F-17DB-47E3-768E-ACA365C7286A}"/>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B91F601B-DD8C-97F2-8602-AB6AF1BDF584}"/>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2CAD636A-8BED-7037-1077-1793D9891B38}"/>
              </a:ext>
            </a:extLst>
          </p:cNvPr>
          <p:cNvSpPr txBox="1">
            <a:spLocks/>
          </p:cNvSpPr>
          <p:nvPr/>
        </p:nvSpPr>
        <p:spPr>
          <a:xfrm>
            <a:off x="1768650" y="1570988"/>
            <a:ext cx="9091813" cy="6226151"/>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b="1" dirty="0"/>
              <a:t>473 шүүхийн шийдвэр тусгаснаар: </a:t>
            </a:r>
          </a:p>
          <a:p>
            <a:pPr marL="342900" indent="-342900">
              <a:buFont typeface="Arial" panose="020B0604020202020204" pitchFamily="34" charset="0"/>
              <a:buChar char="•"/>
            </a:pPr>
            <a:r>
              <a:rPr lang="mn-MN" sz="2000" b="1" dirty="0"/>
              <a:t>14 нас- 51 шүүгдэгч </a:t>
            </a:r>
          </a:p>
          <a:p>
            <a:pPr marL="342900" indent="-342900">
              <a:buFont typeface="Arial" panose="020B0604020202020204" pitchFamily="34" charset="0"/>
              <a:buChar char="•"/>
            </a:pPr>
            <a:r>
              <a:rPr lang="mn-MN" sz="2000" b="1" dirty="0"/>
              <a:t>15 нас- 99 шүүгдэгч</a:t>
            </a:r>
          </a:p>
          <a:p>
            <a:pPr marL="342900" indent="-342900">
              <a:buFont typeface="Arial" panose="020B0604020202020204" pitchFamily="34" charset="0"/>
              <a:buChar char="•"/>
            </a:pPr>
            <a:r>
              <a:rPr lang="mn-MN" sz="2000" b="1" dirty="0">
                <a:solidFill>
                  <a:srgbClr val="FF0000"/>
                </a:solidFill>
              </a:rPr>
              <a:t>16 нас-121 шүүгдэгч</a:t>
            </a:r>
          </a:p>
          <a:p>
            <a:pPr marL="342900" indent="-342900">
              <a:buFont typeface="Arial" panose="020B0604020202020204" pitchFamily="34" charset="0"/>
              <a:buChar char="•"/>
            </a:pPr>
            <a:r>
              <a:rPr lang="mn-MN" sz="2000" b="1" dirty="0">
                <a:solidFill>
                  <a:srgbClr val="FF0000"/>
                </a:solidFill>
              </a:rPr>
              <a:t>17 нас- 214 шүүгдэгч</a:t>
            </a:r>
          </a:p>
          <a:p>
            <a:pPr marL="342900" indent="-342900">
              <a:buFont typeface="Arial" panose="020B0604020202020204" pitchFamily="34" charset="0"/>
              <a:buChar char="•"/>
            </a:pPr>
            <a:r>
              <a:rPr lang="mn-MN" sz="2000" b="1" dirty="0"/>
              <a:t>18 нас- 91 шүүгдэгч</a:t>
            </a:r>
          </a:p>
          <a:p>
            <a:pPr marL="342900" indent="-342900">
              <a:buFont typeface="Arial" panose="020B0604020202020204" pitchFamily="34" charset="0"/>
              <a:buChar char="•"/>
            </a:pPr>
            <a:r>
              <a:rPr lang="mn-MN" sz="2000" b="1" dirty="0"/>
              <a:t>19-21 нас- 19 шүүгдэгч</a:t>
            </a:r>
          </a:p>
          <a:p>
            <a:pPr marL="342900" indent="-342900">
              <a:buFont typeface="Arial" panose="020B0604020202020204" pitchFamily="34" charset="0"/>
              <a:buChar char="•"/>
            </a:pPr>
            <a:endParaRPr lang="mn-MN" sz="2000" b="1" dirty="0"/>
          </a:p>
          <a:p>
            <a:pPr algn="just"/>
            <a:r>
              <a:rPr lang="mn-MN" sz="2000" b="1" dirty="0">
                <a:solidFill>
                  <a:srgbClr val="FF0000"/>
                </a:solidFill>
              </a:rPr>
              <a:t>16 болон 17 насны шүүгдэгчийн эзлэх хувь их байна. Уг ангилалд хамаарч буй өсвөр насны хүнд эцэг, эхийн хараа хяналт сул, согтууруулах ундааны зүйл хэрэглэсэн үедээ бусадтай үл ялих зүйлээр маргалдах, орон нутгаас хот суурин газар руу шилжилт хөдөлгөөн хийдэг зэрэг хүчин зүйлсийн нөлөөгөөр гэмт хэрэгт холбогдох нь их байна.  </a:t>
            </a:r>
          </a:p>
          <a:p>
            <a:pPr marL="342900" indent="-342900">
              <a:buFont typeface="Arial" panose="020B0604020202020204" pitchFamily="34" charset="0"/>
              <a:buChar char="•"/>
            </a:pPr>
            <a:endParaRPr lang="mn-MN" sz="2000" b="1" dirty="0"/>
          </a:p>
          <a:p>
            <a:endParaRPr lang="en-US" b="1" dirty="0"/>
          </a:p>
        </p:txBody>
      </p:sp>
      <p:pic>
        <p:nvPicPr>
          <p:cNvPr id="7" name="Picture 6">
            <a:extLst>
              <a:ext uri="{FF2B5EF4-FFF2-40B4-BE49-F238E27FC236}">
                <a16:creationId xmlns:a16="http://schemas.microsoft.com/office/drawing/2014/main" id="{16C364BD-4A0E-7ED0-4177-38D240D15767}"/>
              </a:ext>
            </a:extLst>
          </p:cNvPr>
          <p:cNvPicPr>
            <a:picLocks noChangeAspect="1"/>
          </p:cNvPicPr>
          <p:nvPr/>
        </p:nvPicPr>
        <p:blipFill>
          <a:blip r:embed="rId4"/>
          <a:stretch>
            <a:fillRect/>
          </a:stretch>
        </p:blipFill>
        <p:spPr>
          <a:xfrm>
            <a:off x="5512006" y="2055813"/>
            <a:ext cx="4315427" cy="2257740"/>
          </a:xfrm>
          <a:prstGeom prst="rect">
            <a:avLst/>
          </a:prstGeom>
        </p:spPr>
      </p:pic>
    </p:spTree>
    <p:extLst>
      <p:ext uri="{BB962C8B-B14F-4D97-AF65-F5344CB8AC3E}">
        <p14:creationId xmlns:p14="http://schemas.microsoft.com/office/powerpoint/2010/main" val="176651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1F0E-2459-7AA0-5FD0-4D3EAE8B2FE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0404AF7-E268-32F6-DB5D-0DD6C1900C70}"/>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76B20597-1230-1B73-7C25-93AD50EAA071}"/>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2FA95AC-FDD8-A005-4DD6-7B83BDD97BCA}"/>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93B94D0-AD10-22D6-9308-E5F03EB2B171}"/>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84CA57E-CE37-608C-1334-8C158A2E912A}"/>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9250CD21-7040-9084-D1C1-78D3E0009DA1}"/>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728FF66B-78CF-9A8A-0F2A-7C76C3993465}"/>
              </a:ext>
            </a:extLst>
          </p:cNvPr>
          <p:cNvSpPr>
            <a:spLocks noGrp="1"/>
          </p:cNvSpPr>
          <p:nvPr>
            <p:ph type="ctrTitle"/>
          </p:nvPr>
        </p:nvSpPr>
        <p:spPr>
          <a:xfrm>
            <a:off x="1478079" y="166296"/>
            <a:ext cx="10134369" cy="1002552"/>
          </a:xfrm>
        </p:spPr>
        <p:txBody>
          <a:bodyPr/>
          <a:lstStyle/>
          <a:p>
            <a:r>
              <a:rPr lang="mn-MN" sz="4800" b="1" dirty="0"/>
              <a:t>Боловсрол</a:t>
            </a:r>
            <a:endParaRPr lang="en-US" dirty="0"/>
          </a:p>
        </p:txBody>
      </p:sp>
      <p:sp>
        <p:nvSpPr>
          <p:cNvPr id="4" name="Text Placeholder 2">
            <a:extLst>
              <a:ext uri="{FF2B5EF4-FFF2-40B4-BE49-F238E27FC236}">
                <a16:creationId xmlns:a16="http://schemas.microsoft.com/office/drawing/2014/main" id="{221FEAA4-33D4-3054-3125-79D74A077F6F}"/>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DC46F2A9-593A-EEB8-CAB1-C1D4A79CD29E}"/>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9C18FC22-D335-0BAF-256C-85159905C822}"/>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32E3A9E2-5412-8B8F-D890-5AEC1C3977E2}"/>
              </a:ext>
            </a:extLst>
          </p:cNvPr>
          <p:cNvSpPr txBox="1">
            <a:spLocks/>
          </p:cNvSpPr>
          <p:nvPr/>
        </p:nvSpPr>
        <p:spPr>
          <a:xfrm>
            <a:off x="2025031" y="1247522"/>
            <a:ext cx="9091813" cy="6226151"/>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000" b="1" dirty="0"/>
              <a:t>Бага боловсролтой-65</a:t>
            </a:r>
          </a:p>
          <a:p>
            <a:pPr marL="342900" indent="-342900">
              <a:buFont typeface="Arial" panose="020B0604020202020204" pitchFamily="34" charset="0"/>
              <a:buChar char="•"/>
            </a:pPr>
            <a:r>
              <a:rPr lang="mn-MN" sz="2000" b="1" dirty="0">
                <a:solidFill>
                  <a:srgbClr val="FF0000"/>
                </a:solidFill>
              </a:rPr>
              <a:t>Бүрэн дунд, бүрэн бус дунд боловсролтой -388</a:t>
            </a:r>
          </a:p>
          <a:p>
            <a:pPr marL="342900" indent="-342900">
              <a:buFont typeface="Arial" panose="020B0604020202020204" pitchFamily="34" charset="0"/>
              <a:buChar char="•"/>
            </a:pPr>
            <a:r>
              <a:rPr lang="mn-MN" sz="2000" b="1" dirty="0"/>
              <a:t>Тусгай дунд боловсролтой- 10</a:t>
            </a:r>
          </a:p>
          <a:p>
            <a:pPr marL="342900" indent="-342900">
              <a:buFont typeface="Arial" panose="020B0604020202020204" pitchFamily="34" charset="0"/>
              <a:buChar char="•"/>
            </a:pPr>
            <a:r>
              <a:rPr lang="mn-MN" sz="2000" b="1" dirty="0"/>
              <a:t>Дунд ангид суралцаж байгаа - 98</a:t>
            </a:r>
          </a:p>
          <a:p>
            <a:pPr marL="342900" indent="-342900">
              <a:buFont typeface="Arial" panose="020B0604020202020204" pitchFamily="34" charset="0"/>
              <a:buChar char="•"/>
            </a:pPr>
            <a:r>
              <a:rPr lang="mn-MN" sz="2000" b="1" dirty="0">
                <a:solidFill>
                  <a:srgbClr val="FF0000"/>
                </a:solidFill>
              </a:rPr>
              <a:t>Ахлах ангид суралцаж байгаа -167 </a:t>
            </a:r>
          </a:p>
          <a:p>
            <a:pPr marL="342900" indent="-342900">
              <a:buFont typeface="Arial" panose="020B0604020202020204" pitchFamily="34" charset="0"/>
              <a:buChar char="•"/>
            </a:pPr>
            <a:r>
              <a:rPr lang="mn-MN" sz="2000" b="1" dirty="0"/>
              <a:t>Коллежид суралцаж байгаа - 76 </a:t>
            </a:r>
          </a:p>
          <a:p>
            <a:pPr marL="342900" indent="-342900">
              <a:buFont typeface="Arial" panose="020B0604020202020204" pitchFamily="34" charset="0"/>
              <a:buChar char="•"/>
            </a:pPr>
            <a:r>
              <a:rPr lang="mn-MN" sz="2000" b="1" dirty="0"/>
              <a:t>Их, дээд сургуульд суралцаж байгаа - 23 өсвөр насны шүүгдэгч</a:t>
            </a:r>
          </a:p>
          <a:p>
            <a:pPr marL="342900" indent="-342900">
              <a:buFont typeface="Arial" panose="020B0604020202020204" pitchFamily="34" charset="0"/>
              <a:buChar char="•"/>
            </a:pPr>
            <a:r>
              <a:rPr lang="mn-MN" sz="2000" b="1" dirty="0"/>
              <a:t>Сургууль завсардсан- 5 өсвөр насны шүүгдэгч, </a:t>
            </a:r>
          </a:p>
          <a:p>
            <a:pPr marL="342900" indent="-342900">
              <a:buFont typeface="Arial" panose="020B0604020202020204" pitchFamily="34" charset="0"/>
              <a:buChar char="•"/>
            </a:pPr>
            <a:r>
              <a:rPr lang="mn-MN" sz="2000" b="1" dirty="0"/>
              <a:t>Ажил хөдөлмөр эрхэлдэг эсвэл, суралцахын хажуугаар хөдөлмөр эрхэлдэг - 41 өсвөр насны шүүгдэгч</a:t>
            </a:r>
          </a:p>
          <a:p>
            <a:pPr marL="342900" indent="-342900" algn="just">
              <a:buFont typeface="Arial" panose="020B0604020202020204" pitchFamily="34" charset="0"/>
              <a:buChar char="•"/>
            </a:pPr>
            <a:r>
              <a:rPr lang="mn-MN" sz="2000" b="1" dirty="0">
                <a:solidFill>
                  <a:srgbClr val="FF0000"/>
                </a:solidFill>
              </a:rPr>
              <a:t>Хүчиндэх гэмт хэрэгт холбогдсон өсвөр насны хүн эцэг, эхийн шахалтаар сургууль завсардсан, бага боловсролтой зэрэг нийтлэг шинж ажиглагдав.</a:t>
            </a:r>
            <a:endParaRPr lang="en-US" sz="2000" b="1" dirty="0">
              <a:solidFill>
                <a:srgbClr val="FF0000"/>
              </a:solidFill>
            </a:endParaRPr>
          </a:p>
        </p:txBody>
      </p:sp>
    </p:spTree>
    <p:extLst>
      <p:ext uri="{BB962C8B-B14F-4D97-AF65-F5344CB8AC3E}">
        <p14:creationId xmlns:p14="http://schemas.microsoft.com/office/powerpoint/2010/main" val="284097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E7E6-8677-B416-70D5-4E4AF10D6FA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3E2C711-3178-6539-2A8A-4CF65CAB992B}"/>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CE1CAB92-CE33-B035-207F-703E6FC15E1E}"/>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52F57F53-7F16-3DD2-2D13-06E561A824B5}"/>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AB61A56-4685-A526-283D-A522F4305532}"/>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A218DF-C3CE-2AFE-6A43-75BCAC3A7F9F}"/>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3D9A679A-1E8F-0853-9C07-EEB80EB6A3BD}"/>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B3ED8D7B-34B7-E98C-28A5-B024653E04C1}"/>
              </a:ext>
            </a:extLst>
          </p:cNvPr>
          <p:cNvSpPr>
            <a:spLocks noGrp="1"/>
          </p:cNvSpPr>
          <p:nvPr>
            <p:ph type="ctrTitle"/>
          </p:nvPr>
        </p:nvSpPr>
        <p:spPr>
          <a:xfrm>
            <a:off x="1478079" y="293998"/>
            <a:ext cx="10134369" cy="1002552"/>
          </a:xfrm>
        </p:spPr>
        <p:txBody>
          <a:bodyPr/>
          <a:lstStyle/>
          <a:p>
            <a:r>
              <a:rPr lang="mn-MN" sz="4000" b="1" dirty="0"/>
              <a:t>Амьдралын нөхцөл, хүмүүжил</a:t>
            </a:r>
            <a:endParaRPr lang="en-US" sz="4000" dirty="0"/>
          </a:p>
        </p:txBody>
      </p:sp>
      <p:sp>
        <p:nvSpPr>
          <p:cNvPr id="4" name="Text Placeholder 2">
            <a:extLst>
              <a:ext uri="{FF2B5EF4-FFF2-40B4-BE49-F238E27FC236}">
                <a16:creationId xmlns:a16="http://schemas.microsoft.com/office/drawing/2014/main" id="{8563E583-9DF1-CB36-476C-CFCCFF2CBAF0}"/>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7C3B9A16-53DD-E986-2811-EF1549783E8A}"/>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24488E11-22E5-D16D-DF87-7EC09634FD42}"/>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156FC920-BFCD-22F6-F372-0C1C6FC4D3F2}"/>
              </a:ext>
            </a:extLst>
          </p:cNvPr>
          <p:cNvSpPr txBox="1">
            <a:spLocks/>
          </p:cNvSpPr>
          <p:nvPr/>
        </p:nvSpPr>
        <p:spPr>
          <a:xfrm>
            <a:off x="1768650" y="157098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mn-MN" sz="2000" b="1" dirty="0"/>
              <a:t>Зан байдал, араншин /өмнө ба дараа/:</a:t>
            </a:r>
          </a:p>
          <a:p>
            <a:pPr algn="just">
              <a:spcBef>
                <a:spcPts val="0"/>
              </a:spcBef>
              <a:buFont typeface="Arial" panose="020B0604020202020204" pitchFamily="34" charset="0"/>
              <a:buChar char="•"/>
            </a:pPr>
            <a:r>
              <a:rPr lang="mn-MN" sz="2000" dirty="0"/>
              <a:t>Ангийн багш, ангийн хүүхдүүдийн мэдүүлэг</a:t>
            </a:r>
          </a:p>
          <a:p>
            <a:pPr algn="just">
              <a:spcBef>
                <a:spcPts val="0"/>
              </a:spcBef>
              <a:buFont typeface="Arial" panose="020B0604020202020204" pitchFamily="34" charset="0"/>
              <a:buChar char="•"/>
            </a:pPr>
            <a:r>
              <a:rPr lang="mn-MN" sz="2000" dirty="0"/>
              <a:t>Гэр бүлийн гишүүдийн мэдүүлэг</a:t>
            </a:r>
          </a:p>
          <a:p>
            <a:pPr algn="just">
              <a:spcBef>
                <a:spcPts val="0"/>
              </a:spcBef>
              <a:buFont typeface="Arial" panose="020B0604020202020204" pitchFamily="34" charset="0"/>
              <a:buChar char="•"/>
            </a:pPr>
            <a:r>
              <a:rPr lang="mn-MN" sz="2000" dirty="0"/>
              <a:t>Суралцагчийн хувийн хэрэг</a:t>
            </a:r>
          </a:p>
          <a:p>
            <a:pPr algn="just">
              <a:spcBef>
                <a:spcPts val="0"/>
              </a:spcBef>
              <a:buFont typeface="Arial" panose="020B0604020202020204" pitchFamily="34" charset="0"/>
              <a:buChar char="•"/>
            </a:pPr>
            <a:r>
              <a:rPr lang="mn-MN" sz="2000" dirty="0"/>
              <a:t>Сургуулийн тодорхойлолт, шагналын бүртгэл</a:t>
            </a:r>
          </a:p>
          <a:p>
            <a:pPr algn="just">
              <a:spcBef>
                <a:spcPts val="0"/>
              </a:spcBef>
              <a:buFont typeface="Arial" panose="020B0604020202020204" pitchFamily="34" charset="0"/>
              <a:buChar char="•"/>
            </a:pPr>
            <a:endParaRPr lang="mn-MN" sz="2000" dirty="0"/>
          </a:p>
          <a:p>
            <a:pPr lvl="0" algn="just" eaLnBrk="0" fontAlgn="base" hangingPunct="0">
              <a:spcBef>
                <a:spcPts val="0"/>
              </a:spcBef>
            </a:pPr>
            <a:r>
              <a:rPr lang="en-US" altLang="en-US" sz="2000" b="1" dirty="0" err="1"/>
              <a:t>Гэр</a:t>
            </a:r>
            <a:r>
              <a:rPr lang="en-US" altLang="en-US" sz="2000" b="1" dirty="0"/>
              <a:t> </a:t>
            </a:r>
            <a:r>
              <a:rPr lang="en-US" altLang="en-US" sz="2000" b="1" dirty="0" err="1"/>
              <a:t>бүлийн</a:t>
            </a:r>
            <a:r>
              <a:rPr lang="en-US" altLang="en-US" sz="2000" b="1" dirty="0"/>
              <a:t> </a:t>
            </a:r>
            <a:r>
              <a:rPr lang="mn-MN" altLang="en-US" sz="2000" b="1" dirty="0"/>
              <a:t>гишүүдийн мэдүүлэгт дурдсан хүмүүжилтэй холбоотой мэдээлэл:</a:t>
            </a:r>
          </a:p>
          <a:p>
            <a:pPr lvl="0" algn="just" eaLnBrk="0" fontAlgn="base" hangingPunct="0">
              <a:spcBef>
                <a:spcPts val="0"/>
              </a:spcBef>
              <a:buFontTx/>
              <a:buChar char="•"/>
            </a:pPr>
            <a:r>
              <a:rPr lang="en-US" altLang="en-US" sz="2000" dirty="0" err="1"/>
              <a:t>Бага</a:t>
            </a:r>
            <a:r>
              <a:rPr lang="en-US" altLang="en-US" sz="2000" dirty="0"/>
              <a:t> </a:t>
            </a:r>
            <a:r>
              <a:rPr lang="en-US" altLang="en-US" sz="2000" dirty="0" err="1"/>
              <a:t>насандаа</a:t>
            </a:r>
            <a:r>
              <a:rPr lang="en-US" altLang="en-US" sz="2000" dirty="0"/>
              <a:t> </a:t>
            </a:r>
            <a:r>
              <a:rPr lang="en-US" altLang="en-US" sz="2000" dirty="0" err="1"/>
              <a:t>үрчлэгдсэн</a:t>
            </a:r>
            <a:r>
              <a:rPr lang="en-US" altLang="en-US" sz="2000" dirty="0"/>
              <a:t> </a:t>
            </a:r>
            <a:r>
              <a:rPr lang="mn-MN" altLang="en-US" sz="2000" dirty="0"/>
              <a:t>буюу эцэг эхээсээ тусдаа амьдардаг </a:t>
            </a:r>
            <a:r>
              <a:rPr lang="en-US" altLang="en-US" sz="2000" dirty="0" err="1"/>
              <a:t>эсэх</a:t>
            </a:r>
            <a:endParaRPr lang="mn-MN" altLang="en-US" sz="2000" dirty="0"/>
          </a:p>
          <a:p>
            <a:pPr lvl="0" algn="just" eaLnBrk="0" fontAlgn="base" hangingPunct="0">
              <a:spcBef>
                <a:spcPts val="0"/>
              </a:spcBef>
              <a:buFontTx/>
              <a:buChar char="•"/>
            </a:pPr>
            <a:r>
              <a:rPr lang="en-US" altLang="en-US" sz="2000" dirty="0" err="1"/>
              <a:t>Эцэг</a:t>
            </a:r>
            <a:r>
              <a:rPr lang="en-US" altLang="en-US" sz="2000" dirty="0"/>
              <a:t> </a:t>
            </a:r>
            <a:r>
              <a:rPr lang="en-US" altLang="en-US" sz="2000" dirty="0" err="1"/>
              <a:t>эхийн</a:t>
            </a:r>
            <a:r>
              <a:rPr lang="en-US" altLang="en-US" sz="2000" dirty="0"/>
              <a:t> </a:t>
            </a:r>
            <a:r>
              <a:rPr lang="en-US" altLang="en-US" sz="2000" dirty="0" err="1"/>
              <a:t>хайр</a:t>
            </a:r>
            <a:r>
              <a:rPr lang="en-US" altLang="en-US" sz="2000" dirty="0"/>
              <a:t>, </a:t>
            </a:r>
            <a:r>
              <a:rPr lang="en-US" altLang="en-US" sz="2000" dirty="0" err="1"/>
              <a:t>халамж</a:t>
            </a:r>
            <a:r>
              <a:rPr lang="en-US" altLang="en-US" sz="2000" dirty="0"/>
              <a:t> </a:t>
            </a:r>
            <a:r>
              <a:rPr lang="en-US" altLang="en-US" sz="2000" dirty="0" err="1"/>
              <a:t>дутагдсан</a:t>
            </a:r>
            <a:r>
              <a:rPr lang="en-US" altLang="en-US" sz="2000" dirty="0"/>
              <a:t> </a:t>
            </a:r>
            <a:r>
              <a:rPr lang="en-US" altLang="en-US" sz="2000" dirty="0" err="1"/>
              <a:t>байдал</a:t>
            </a:r>
            <a:endParaRPr lang="en-US" altLang="en-US" sz="2000" dirty="0"/>
          </a:p>
          <a:p>
            <a:pPr lvl="0" algn="just" eaLnBrk="0" fontAlgn="base" hangingPunct="0">
              <a:spcBef>
                <a:spcPts val="0"/>
              </a:spcBef>
              <a:buFontTx/>
              <a:buChar char="•"/>
            </a:pPr>
            <a:r>
              <a:rPr lang="en-US" altLang="en-US" sz="2000" dirty="0" err="1"/>
              <a:t>Гэр</a:t>
            </a:r>
            <a:r>
              <a:rPr lang="en-US" altLang="en-US" sz="2000" dirty="0"/>
              <a:t> </a:t>
            </a:r>
            <a:r>
              <a:rPr lang="en-US" altLang="en-US" sz="2000" dirty="0" err="1"/>
              <a:t>бүлийн</a:t>
            </a:r>
            <a:r>
              <a:rPr lang="en-US" altLang="en-US" sz="2000" dirty="0"/>
              <a:t> </a:t>
            </a:r>
            <a:r>
              <a:rPr lang="en-US" altLang="en-US" sz="2000" dirty="0" err="1"/>
              <a:t>хүчирхийлэлд</a:t>
            </a:r>
            <a:r>
              <a:rPr lang="en-US" altLang="en-US" sz="2000" dirty="0"/>
              <a:t> </a:t>
            </a:r>
            <a:r>
              <a:rPr lang="en-US" altLang="en-US" sz="2000" dirty="0" err="1"/>
              <a:t>өртсөн</a:t>
            </a:r>
            <a:r>
              <a:rPr lang="en-US" altLang="en-US" sz="2000" dirty="0"/>
              <a:t> </a:t>
            </a:r>
            <a:r>
              <a:rPr lang="en-US" altLang="en-US" sz="2000" dirty="0" err="1"/>
              <a:t>эсэх</a:t>
            </a:r>
            <a:endParaRPr lang="mn-MN" altLang="en-US" sz="2000" dirty="0"/>
          </a:p>
          <a:p>
            <a:pPr lvl="0" algn="just" eaLnBrk="0" fontAlgn="base" hangingPunct="0">
              <a:spcBef>
                <a:spcPts val="0"/>
              </a:spcBef>
              <a:buFontTx/>
              <a:buChar char="•"/>
            </a:pPr>
            <a:r>
              <a:rPr lang="mn-MN" altLang="en-US" sz="2000" dirty="0"/>
              <a:t>Энэ нь хүүхдийн хүмүүжилд сөргөөр нөлөөлсөн эсэх</a:t>
            </a:r>
            <a:endParaRPr lang="en-US" altLang="en-US" sz="2000" dirty="0"/>
          </a:p>
          <a:p>
            <a:pPr algn="just"/>
            <a:r>
              <a:rPr lang="mn-MN" sz="2000" b="1" dirty="0"/>
              <a:t>Ихэнх </a:t>
            </a:r>
            <a:r>
              <a:rPr lang="en-US" sz="2000" b="1" dirty="0" err="1"/>
              <a:t>шүүхийн</a:t>
            </a:r>
            <a:r>
              <a:rPr lang="en-US" sz="2000" b="1" dirty="0"/>
              <a:t> </a:t>
            </a:r>
            <a:r>
              <a:rPr lang="en-US" sz="2000" b="1" dirty="0" err="1"/>
              <a:t>шийдвэрт</a:t>
            </a:r>
            <a:r>
              <a:rPr lang="en-US" sz="2000" b="1" dirty="0"/>
              <a:t> </a:t>
            </a:r>
            <a:r>
              <a:rPr lang="en-US" sz="2000" b="1" dirty="0" err="1"/>
              <a:t>дүгнэлт</a:t>
            </a:r>
            <a:r>
              <a:rPr lang="en-US" sz="2000" b="1" dirty="0"/>
              <a:t> </a:t>
            </a:r>
            <a:r>
              <a:rPr lang="en-US" sz="2000" b="1" dirty="0" err="1"/>
              <a:t>өгөөгүй</a:t>
            </a:r>
            <a:r>
              <a:rPr lang="en-US" sz="2000" b="1" dirty="0"/>
              <a:t>, </a:t>
            </a:r>
            <a:r>
              <a:rPr lang="en-US" sz="2000" b="1" dirty="0" err="1"/>
              <a:t>хариуцлага</a:t>
            </a:r>
            <a:r>
              <a:rPr lang="en-US" sz="2000" b="1" dirty="0"/>
              <a:t> </a:t>
            </a:r>
            <a:r>
              <a:rPr lang="en-US" sz="2000" b="1" dirty="0" err="1"/>
              <a:t>хүлээлгэхдээ</a:t>
            </a:r>
            <a:r>
              <a:rPr lang="en-US" sz="2000" b="1" dirty="0"/>
              <a:t> </a:t>
            </a:r>
            <a:r>
              <a:rPr lang="en-US" sz="2000" b="1" dirty="0" err="1"/>
              <a:t>харгалзан</a:t>
            </a:r>
            <a:r>
              <a:rPr lang="en-US" sz="2000" b="1" dirty="0"/>
              <a:t> </a:t>
            </a:r>
            <a:r>
              <a:rPr lang="en-US" sz="2000" b="1" dirty="0" err="1"/>
              <a:t>үзсэн</a:t>
            </a:r>
            <a:r>
              <a:rPr lang="en-US" sz="2000" b="1" dirty="0"/>
              <a:t> </a:t>
            </a:r>
            <a:r>
              <a:rPr lang="en-US" sz="2000" b="1" dirty="0" err="1"/>
              <a:t>эсэх</a:t>
            </a:r>
            <a:r>
              <a:rPr lang="en-US" sz="2000" b="1" dirty="0"/>
              <a:t> </a:t>
            </a:r>
            <a:r>
              <a:rPr lang="en-US" sz="2000" b="1" dirty="0" err="1"/>
              <a:t>нь</a:t>
            </a:r>
            <a:r>
              <a:rPr lang="en-US" sz="2000" b="1" dirty="0"/>
              <a:t> </a:t>
            </a:r>
            <a:r>
              <a:rPr lang="en-US" sz="2000" b="1" dirty="0" err="1"/>
              <a:t>тодорхойгүй</a:t>
            </a:r>
            <a:r>
              <a:rPr lang="en-US" sz="2000" b="1" dirty="0"/>
              <a:t> </a:t>
            </a:r>
            <a:r>
              <a:rPr lang="en-US" sz="2000" b="1" dirty="0" err="1"/>
              <a:t>бай</a:t>
            </a:r>
            <a:r>
              <a:rPr lang="mn-MN" sz="2000" b="1" dirty="0"/>
              <a:t>в. </a:t>
            </a:r>
            <a:endParaRPr lang="en-US" sz="2000" b="1"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284118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03F7-3B81-C879-9E68-F3BE5036689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67EAB58-9B03-6F02-F26D-752B69B6E2F0}"/>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5DFB1525-432C-7FFF-6DDC-714EF3F1B3A2}"/>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B028763C-E289-0E19-66F8-4DBF183D5ED5}"/>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4F3CD0B-D251-13BD-DD22-B3D4B81891DD}"/>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C905C36-28E5-8150-3C52-A71099632084}"/>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B129FF7D-B716-1147-0DC1-C1EFC07F61D8}"/>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97BCE85F-7D36-C5AB-4756-C52F0210C7ED}"/>
              </a:ext>
            </a:extLst>
          </p:cNvPr>
          <p:cNvSpPr>
            <a:spLocks noGrp="1"/>
          </p:cNvSpPr>
          <p:nvPr>
            <p:ph type="ctrTitle"/>
          </p:nvPr>
        </p:nvSpPr>
        <p:spPr>
          <a:xfrm>
            <a:off x="1478079" y="481269"/>
            <a:ext cx="10134369" cy="1002552"/>
          </a:xfrm>
        </p:spPr>
        <p:txBody>
          <a:bodyPr/>
          <a:lstStyle/>
          <a:p>
            <a:r>
              <a:rPr lang="mn-MN" sz="4000" b="1" dirty="0"/>
              <a:t>Шинжээчийн дүгнэлт</a:t>
            </a:r>
            <a:endParaRPr lang="en-US" sz="4000" dirty="0"/>
          </a:p>
        </p:txBody>
      </p:sp>
      <p:sp>
        <p:nvSpPr>
          <p:cNvPr id="4" name="Text Placeholder 2">
            <a:extLst>
              <a:ext uri="{FF2B5EF4-FFF2-40B4-BE49-F238E27FC236}">
                <a16:creationId xmlns:a16="http://schemas.microsoft.com/office/drawing/2014/main" id="{2A05BD02-44B7-8454-1F31-C592E44A95FC}"/>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AFCBB3DF-525F-87FF-D671-EBFF6622465A}"/>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42412CEB-0257-943A-5638-FDD1CECE6B3D}"/>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84939B29-DD6F-E431-56FC-3FF3F04A1FEE}"/>
              </a:ext>
            </a:extLst>
          </p:cNvPr>
          <p:cNvSpPr txBox="1">
            <a:spLocks/>
          </p:cNvSpPr>
          <p:nvPr/>
        </p:nvSpPr>
        <p:spPr>
          <a:xfrm>
            <a:off x="1768650" y="157098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mn-MN" sz="2000" dirty="0"/>
              <a:t>473/33 шүүхийн шийдвэрт: хэрэг хариуцах чадвартай эсэхийг тогтоолгохоор сэтгэцийн шинжилгээ хийлгэсэн талаар дурдсан</a:t>
            </a:r>
          </a:p>
          <a:p>
            <a:pPr marL="342900" indent="-342900" algn="just">
              <a:spcBef>
                <a:spcPts val="0"/>
              </a:spcBef>
              <a:buFont typeface="Arial" panose="020B0604020202020204" pitchFamily="34" charset="0"/>
              <a:buChar char="•"/>
            </a:pPr>
            <a:r>
              <a:rPr lang="mn-MN" sz="2000" dirty="0"/>
              <a:t>33/17 нь хүний бэлгийн эрх чөлөө, халдашгүй байдлын эсрэг гэмт хэрэгт холбогдсон өсвөр насны шүүгдэгч хэрэг хариуцах чадвартай эсэх талаар шинжээч томилж дүгнэлт гаргуулсан</a:t>
            </a:r>
          </a:p>
          <a:p>
            <a:pPr marL="342900" indent="-342900" algn="just">
              <a:spcBef>
                <a:spcPts val="0"/>
              </a:spcBef>
              <a:buFont typeface="Arial" panose="020B0604020202020204" pitchFamily="34" charset="0"/>
              <a:buChar char="•"/>
            </a:pPr>
            <a:endParaRPr lang="mn-MN" sz="2000" dirty="0"/>
          </a:p>
          <a:p>
            <a:pPr marL="342900" indent="-342900" algn="just">
              <a:spcBef>
                <a:spcPts val="0"/>
              </a:spcBef>
              <a:buFont typeface="Arial" panose="020B0604020202020204" pitchFamily="34" charset="0"/>
              <a:buChar char="•"/>
            </a:pPr>
            <a:endParaRPr lang="mn-MN" sz="2000" dirty="0"/>
          </a:p>
          <a:p>
            <a:pPr marL="342900" indent="-342900" algn="just">
              <a:buFont typeface="Arial" panose="020B0604020202020204" pitchFamily="34" charset="0"/>
              <a:buChar char="•"/>
            </a:pPr>
            <a:r>
              <a:rPr lang="mn-MN" sz="2000" dirty="0"/>
              <a:t>Шүүгдэгчийн хувийн байдлыг тогтоолгохын тулд сэтгэцийн өвчинтэй нь холбогдолгүйгээр </a:t>
            </a:r>
            <a:r>
              <a:rPr lang="mn-MN" sz="2000" b="1" dirty="0">
                <a:solidFill>
                  <a:srgbClr val="FF0000"/>
                </a:solidFill>
              </a:rPr>
              <a:t>“ухаан санаа нь гүйцэд хөгжөөгүйн улмаас өөрийнхөө үйлдэл холбогдлыг бүрэн ойлгож байгаа эсэхийг тогтоолгох”</a:t>
            </a:r>
            <a:r>
              <a:rPr lang="mn-MN" sz="2000" dirty="0"/>
              <a:t>-ын тулд шинжээч томилсон тохиолдол байгаагүй.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260609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8609-87E5-F803-E9CF-582961035FC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53E6010-FA0C-C9B5-B508-D6BD1A124B82}"/>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B69939B0-F368-9856-688E-BD0E2E8088E7}"/>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FCD9689A-6E04-6C3E-81F9-BB84A087F76D}"/>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9C3651F-C5CB-9A8D-AE58-54C83F3D88FC}"/>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A454C49-1E92-701B-0011-10AF8CAAF67D}"/>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82C5F2DC-E41C-980C-ED4A-64F5497EA20A}"/>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147CBC69-AFA7-7E37-C08C-D29348335BFF}"/>
              </a:ext>
            </a:extLst>
          </p:cNvPr>
          <p:cNvSpPr>
            <a:spLocks noGrp="1"/>
          </p:cNvSpPr>
          <p:nvPr>
            <p:ph type="ctrTitle"/>
          </p:nvPr>
        </p:nvSpPr>
        <p:spPr>
          <a:xfrm>
            <a:off x="1478079" y="481269"/>
            <a:ext cx="10134369" cy="1002552"/>
          </a:xfrm>
        </p:spPr>
        <p:txBody>
          <a:bodyPr/>
          <a:lstStyle/>
          <a:p>
            <a:r>
              <a:rPr lang="mn-MN" sz="4000" b="1" dirty="0"/>
              <a:t>гэр бүлийн байдал, бусад</a:t>
            </a:r>
            <a:endParaRPr lang="en-US" sz="4000" b="1" dirty="0"/>
          </a:p>
        </p:txBody>
      </p:sp>
      <p:sp>
        <p:nvSpPr>
          <p:cNvPr id="4" name="Text Placeholder 2">
            <a:extLst>
              <a:ext uri="{FF2B5EF4-FFF2-40B4-BE49-F238E27FC236}">
                <a16:creationId xmlns:a16="http://schemas.microsoft.com/office/drawing/2014/main" id="{4F34DFFB-9840-F2E4-865C-DBFD36B57BDF}"/>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CDA9FD05-7444-40A7-FAB1-CBA70267853C}"/>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002EA374-731F-021B-6ACF-9F16C100277D}"/>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15E04660-2A96-F792-5400-9D6E3C0DF84C}"/>
              </a:ext>
            </a:extLst>
          </p:cNvPr>
          <p:cNvSpPr txBox="1">
            <a:spLocks/>
          </p:cNvSpPr>
          <p:nvPr/>
        </p:nvSpPr>
        <p:spPr>
          <a:xfrm>
            <a:off x="1768650" y="157098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mn-MN" sz="2000" dirty="0"/>
              <a:t>Бүтэн өнчин - 2</a:t>
            </a:r>
            <a:endParaRPr lang="en-US" sz="2000" dirty="0"/>
          </a:p>
          <a:p>
            <a:pPr marL="342900" indent="-342900" algn="just">
              <a:spcBef>
                <a:spcPts val="0"/>
              </a:spcBef>
              <a:buFont typeface="Arial" panose="020B0604020202020204" pitchFamily="34" charset="0"/>
              <a:buChar char="•"/>
            </a:pPr>
            <a:r>
              <a:rPr lang="mn-MN" sz="2000" dirty="0"/>
              <a:t>Эцэг, эхтэйгээ хамт амьдардаггүй - 25</a:t>
            </a:r>
          </a:p>
          <a:p>
            <a:pPr marL="342900" indent="-342900" algn="just">
              <a:spcBef>
                <a:spcPts val="0"/>
              </a:spcBef>
              <a:buFont typeface="Arial" panose="020B0604020202020204" pitchFamily="34" charset="0"/>
              <a:buChar char="•"/>
            </a:pPr>
            <a:r>
              <a:rPr lang="mn-MN" sz="2000" dirty="0"/>
              <a:t>Эцэг, эхийн аль нэгэнтэй нь хамт амьдардаг - 122</a:t>
            </a:r>
          </a:p>
          <a:p>
            <a:pPr marL="342900" indent="-342900" algn="just">
              <a:spcBef>
                <a:spcPts val="0"/>
              </a:spcBef>
              <a:buFont typeface="Arial" panose="020B0604020202020204" pitchFamily="34" charset="0"/>
              <a:buChar char="•"/>
            </a:pPr>
            <a:r>
              <a:rPr lang="mn-MN" sz="2000" dirty="0"/>
              <a:t>Дагавар хүүхэд - 8</a:t>
            </a:r>
          </a:p>
          <a:p>
            <a:pPr marL="342900" indent="-342900" algn="just">
              <a:spcBef>
                <a:spcPts val="0"/>
              </a:spcBef>
              <a:buFont typeface="Arial" panose="020B0604020202020204" pitchFamily="34" charset="0"/>
              <a:buChar char="•"/>
            </a:pPr>
            <a:r>
              <a:rPr lang="mn-MN" sz="2000" dirty="0"/>
              <a:t>Үрчлүүлсэн - 4</a:t>
            </a:r>
          </a:p>
          <a:p>
            <a:pPr marL="342900" indent="-342900" algn="just">
              <a:spcBef>
                <a:spcPts val="0"/>
              </a:spcBef>
              <a:buFont typeface="Arial" panose="020B0604020202020204" pitchFamily="34" charset="0"/>
              <a:buChar char="•"/>
            </a:pPr>
            <a:r>
              <a:rPr lang="mn-MN" sz="2000" dirty="0"/>
              <a:t>Эцэг эх, асран хамгаалагчаасаа тодорхой хугацаагаар тусдаа амьдардаг - 10, </a:t>
            </a:r>
          </a:p>
          <a:p>
            <a:pPr marL="342900" indent="-342900" algn="just">
              <a:spcBef>
                <a:spcPts val="0"/>
              </a:spcBef>
              <a:buFont typeface="Arial" panose="020B0604020202020204" pitchFamily="34" charset="0"/>
              <a:buChar char="•"/>
            </a:pPr>
            <a:r>
              <a:rPr lang="mn-MN" sz="2000" dirty="0"/>
              <a:t>Төрөлжсөн асрамжийн үйлчилгээнд хамрагдаж байсан хүүхэд - 4</a:t>
            </a:r>
          </a:p>
          <a:p>
            <a:pPr marL="342900" indent="-342900" algn="just">
              <a:spcBef>
                <a:spcPts val="0"/>
              </a:spcBef>
              <a:buFont typeface="Arial" panose="020B0604020202020204" pitchFamily="34" charset="0"/>
              <a:buChar char="•"/>
            </a:pPr>
            <a:endParaRPr lang="mn-MN" sz="2000" dirty="0"/>
          </a:p>
          <a:p>
            <a:pPr marL="342900" indent="-342900" algn="just">
              <a:spcBef>
                <a:spcPts val="0"/>
              </a:spcBef>
              <a:buFont typeface="Arial" panose="020B0604020202020204" pitchFamily="34" charset="0"/>
              <a:buChar char="•"/>
            </a:pPr>
            <a:r>
              <a:rPr lang="mn-MN" sz="2000" dirty="0"/>
              <a:t>473 шийдвэрээс харвал 31 өсвөр насны шүүгдэгч урьд нь ял шийтгүүлсэн байв.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247851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99BE-174F-581D-4925-A67C26C83DE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6106E7-0CD8-02E4-98FB-6479C098DBDE}"/>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1E8D62F9-E4A6-4F9F-A123-968D62B5CBEE}"/>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D5E4461D-6658-7717-626F-89D1E46CBD97}"/>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C008247-5061-5D99-A0D5-D78F3E7C6D0F}"/>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AB9317-65B3-9892-8634-CAFE8D0509E6}"/>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01BE3C2D-4A2F-A3B3-E414-C77B8E264653}"/>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DE3205B8-D91D-DE68-BAA3-4F495DB4B760}"/>
              </a:ext>
            </a:extLst>
          </p:cNvPr>
          <p:cNvSpPr>
            <a:spLocks noGrp="1"/>
          </p:cNvSpPr>
          <p:nvPr>
            <p:ph type="ctrTitle"/>
          </p:nvPr>
        </p:nvSpPr>
        <p:spPr>
          <a:xfrm>
            <a:off x="1478079" y="481269"/>
            <a:ext cx="10134369" cy="1002552"/>
          </a:xfrm>
        </p:spPr>
        <p:txBody>
          <a:bodyPr/>
          <a:lstStyle/>
          <a:p>
            <a:r>
              <a:rPr lang="mn-MN" sz="4000" b="1" dirty="0"/>
              <a:t>Эрүүгийн хариуцлага</a:t>
            </a:r>
            <a:endParaRPr lang="en-US" sz="4000" b="1" dirty="0"/>
          </a:p>
        </p:txBody>
      </p:sp>
      <p:sp>
        <p:nvSpPr>
          <p:cNvPr id="4" name="Text Placeholder 2">
            <a:extLst>
              <a:ext uri="{FF2B5EF4-FFF2-40B4-BE49-F238E27FC236}">
                <a16:creationId xmlns:a16="http://schemas.microsoft.com/office/drawing/2014/main" id="{A717D905-E5F7-1DFB-61E2-3D3D96457210}"/>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0D315C3D-48F5-AB48-7A40-93DB7BB699E4}"/>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E5638AC1-1D78-60FF-810C-30E9D3670679}"/>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2D2C515C-5C78-920A-87FE-12CCF85F7060}"/>
              </a:ext>
            </a:extLst>
          </p:cNvPr>
          <p:cNvSpPr txBox="1">
            <a:spLocks/>
          </p:cNvSpPr>
          <p:nvPr/>
        </p:nvSpPr>
        <p:spPr>
          <a:xfrm>
            <a:off x="1768650" y="1570989"/>
            <a:ext cx="9091813" cy="4921886"/>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mn-MN" sz="2000" dirty="0"/>
              <a:t>473 шийтгэх тогтоолоос үзвэл </a:t>
            </a:r>
            <a:r>
              <a:rPr lang="mn-MN" sz="2000" b="1" dirty="0">
                <a:solidFill>
                  <a:srgbClr val="FF0000"/>
                </a:solidFill>
              </a:rPr>
              <a:t>нийт 294 </a:t>
            </a:r>
            <a:r>
              <a:rPr lang="mn-MN" sz="2000" b="1" dirty="0">
                <a:solidFill>
                  <a:srgbClr val="FF0000"/>
                </a:solidFill>
                <a:highlight>
                  <a:srgbClr val="FFFF00"/>
                </a:highlight>
              </a:rPr>
              <a:t>өсвөр насны хүн</a:t>
            </a:r>
            <a:r>
              <a:rPr lang="en-US" sz="2000" b="1" dirty="0">
                <a:solidFill>
                  <a:srgbClr val="FF0000"/>
                </a:solidFill>
                <a:highlight>
                  <a:srgbClr val="FFFF00"/>
                </a:highlight>
              </a:rPr>
              <a:t> </a:t>
            </a:r>
            <a:r>
              <a:rPr lang="mn-MN" sz="2000" dirty="0"/>
              <a:t>ял шийтгүүлсэн: </a:t>
            </a:r>
          </a:p>
          <a:p>
            <a:r>
              <a:rPr lang="en-US" sz="2000" dirty="0"/>
              <a:t>✅ </a:t>
            </a:r>
            <a:r>
              <a:rPr lang="mn-MN" sz="2000" b="1" dirty="0"/>
              <a:t>Сургалт-хүмүүжлийн байгууллагад хорих</a:t>
            </a:r>
            <a:r>
              <a:rPr lang="mn-MN" sz="2000" dirty="0"/>
              <a:t> – 129 хүн</a:t>
            </a:r>
          </a:p>
          <a:p>
            <a:r>
              <a:rPr lang="en-US" sz="2000" dirty="0"/>
              <a:t>🚷 </a:t>
            </a:r>
            <a:r>
              <a:rPr lang="mn-MN" sz="2000" b="1" dirty="0"/>
              <a:t>Зорчих эрх хязгаарлах</a:t>
            </a:r>
            <a:r>
              <a:rPr lang="mn-MN" sz="2000" dirty="0"/>
              <a:t> – 72 хүн</a:t>
            </a:r>
          </a:p>
          <a:p>
            <a:r>
              <a:rPr lang="en-US" sz="2000" dirty="0"/>
              <a:t>👷 </a:t>
            </a:r>
            <a:r>
              <a:rPr lang="mn-MN" sz="2000" b="1" dirty="0"/>
              <a:t>Нийтэд тустай ажил хийлгэх</a:t>
            </a:r>
            <a:r>
              <a:rPr lang="mn-MN" sz="2000" dirty="0"/>
              <a:t> – 67 хүн</a:t>
            </a:r>
          </a:p>
          <a:p>
            <a:r>
              <a:rPr lang="en-US" sz="2000" dirty="0"/>
              <a:t>💰 </a:t>
            </a:r>
            <a:r>
              <a:rPr lang="mn-MN" sz="2000" b="1" dirty="0"/>
              <a:t>Торгох</a:t>
            </a:r>
            <a:r>
              <a:rPr lang="mn-MN" sz="2000" dirty="0"/>
              <a:t> – 19 хүн</a:t>
            </a:r>
          </a:p>
          <a:p>
            <a:r>
              <a:rPr lang="en-US" sz="2000" dirty="0"/>
              <a:t>🚗 </a:t>
            </a:r>
            <a:r>
              <a:rPr lang="mn-MN" sz="2000" b="1" dirty="0"/>
              <a:t>Жолоодох эрх хасах</a:t>
            </a:r>
            <a:r>
              <a:rPr lang="mn-MN" sz="2000" dirty="0"/>
              <a:t> – 7 хүн</a:t>
            </a:r>
          </a:p>
          <a:p>
            <a:pPr marL="342900" indent="-342900" algn="just">
              <a:spcBef>
                <a:spcPts val="0"/>
              </a:spcBef>
              <a:buFont typeface="Arial" panose="020B0604020202020204" pitchFamily="34" charset="0"/>
              <a:buChar char="•"/>
            </a:pPr>
            <a:endParaRPr lang="mn-MN" sz="2000" dirty="0"/>
          </a:p>
          <a:p>
            <a:pPr marL="342900" indent="-342900">
              <a:buFont typeface="Arial" panose="020B0604020202020204" pitchFamily="34" charset="0"/>
              <a:buChar char="•"/>
            </a:pPr>
            <a:r>
              <a:rPr lang="mn-MN" sz="2000" dirty="0"/>
              <a:t>Хууль хэрэглээний зөрүүтэй асуудал: Торгох ял, Эрх хасах нэмэгдэл ял оногдуулах.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357255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334CD-4BD2-8759-DF54-324FA758259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191CDBB-3FEC-8C2E-D597-D744E5C481F7}"/>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BD4C87BF-EC11-0F3A-D513-435A369B74D3}"/>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9E0793BF-0F7A-B137-1E25-D386DEA6779D}"/>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AE2FBD6-189F-B1FC-ACBC-286354EAB707}"/>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AF3C91-15B8-AB46-1B23-79A94E9E23D3}"/>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A0FF9634-41DE-AB23-631A-90C59FAC65BE}"/>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E56A49B3-4C87-85F3-3E85-FAC301158FBC}"/>
              </a:ext>
            </a:extLst>
          </p:cNvPr>
          <p:cNvSpPr>
            <a:spLocks noGrp="1"/>
          </p:cNvSpPr>
          <p:nvPr>
            <p:ph type="ctrTitle"/>
          </p:nvPr>
        </p:nvSpPr>
        <p:spPr>
          <a:xfrm>
            <a:off x="1435623" y="298930"/>
            <a:ext cx="10134369" cy="1002552"/>
          </a:xfrm>
        </p:spPr>
        <p:txBody>
          <a:bodyPr/>
          <a:lstStyle/>
          <a:p>
            <a:r>
              <a:rPr lang="en-US" sz="4000" b="1" dirty="0"/>
              <a:t>restorative justice </a:t>
            </a:r>
            <a:r>
              <a:rPr lang="en-US" sz="4000" b="1" dirty="0" err="1"/>
              <a:t>programmes</a:t>
            </a:r>
            <a:r>
              <a:rPr lang="mn-MN" sz="4000" b="1" dirty="0"/>
              <a:t>: </a:t>
            </a:r>
            <a:r>
              <a:rPr lang="mn-MN" sz="2400" b="1" dirty="0">
                <a:solidFill>
                  <a:srgbClr val="FF0000"/>
                </a:solidFill>
              </a:rPr>
              <a:t>ялын бус хариуцлага</a:t>
            </a:r>
            <a:endParaRPr lang="en-US" sz="4000" b="1" dirty="0">
              <a:solidFill>
                <a:srgbClr val="FF0000"/>
              </a:solidFill>
            </a:endParaRPr>
          </a:p>
        </p:txBody>
      </p:sp>
      <p:sp>
        <p:nvSpPr>
          <p:cNvPr id="4" name="Text Placeholder 2">
            <a:extLst>
              <a:ext uri="{FF2B5EF4-FFF2-40B4-BE49-F238E27FC236}">
                <a16:creationId xmlns:a16="http://schemas.microsoft.com/office/drawing/2014/main" id="{4251F93E-DB50-85C7-76E6-081B4D1DB4F7}"/>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763B8117-62D9-B464-966F-7032FF9EB3FC}"/>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B1202279-3269-1CF6-991B-BAC890A525B3}"/>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A9182BC4-B737-5008-9516-DDE2D7365ACD}"/>
              </a:ext>
            </a:extLst>
          </p:cNvPr>
          <p:cNvSpPr txBox="1">
            <a:spLocks/>
          </p:cNvSpPr>
          <p:nvPr/>
        </p:nvSpPr>
        <p:spPr>
          <a:xfrm>
            <a:off x="1646128" y="1758517"/>
            <a:ext cx="9888647" cy="516443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mn-MN" sz="2000" dirty="0"/>
              <a:t>1. Хорих ялыг 2 жил хүртэл хугацаагаар </a:t>
            </a:r>
            <a:r>
              <a:rPr lang="mn-MN" sz="2000" b="1" dirty="0">
                <a:solidFill>
                  <a:srgbClr val="FF0000"/>
                </a:solidFill>
              </a:rPr>
              <a:t>хойшлуулах</a:t>
            </a:r>
            <a:r>
              <a:rPr lang="mn-MN" sz="2000" dirty="0"/>
              <a:t> /ЭХ8.6/</a:t>
            </a:r>
            <a:r>
              <a:rPr lang="en-US" sz="2000" dirty="0"/>
              <a:t> </a:t>
            </a:r>
            <a:r>
              <a:rPr lang="en-US" sz="2000" b="1" dirty="0">
                <a:solidFill>
                  <a:srgbClr val="FF0000"/>
                </a:solidFill>
              </a:rPr>
              <a:t>473/88/25</a:t>
            </a:r>
            <a:r>
              <a:rPr lang="mn-MN" sz="2000" dirty="0"/>
              <a:t>:</a:t>
            </a:r>
          </a:p>
          <a:p>
            <a:pPr marL="800100" lvl="1" indent="-342900" algn="just">
              <a:spcBef>
                <a:spcPts val="0"/>
              </a:spcBef>
              <a:buFont typeface="Arial" panose="020B0604020202020204" pitchFamily="34" charset="0"/>
              <a:buChar char="•"/>
            </a:pPr>
            <a:r>
              <a:rPr lang="mn-MN" sz="2000" dirty="0"/>
              <a:t>Үүрэг хүлээлгэх /зан үйлээ засах, хөдөлмөрлөх/, хязгаарлалт тогтоох /тодорхой газар очих, согтууруулах ундааны хэрэглээ/ албадлагын арга хэмжээ авч зөрчсөн тохиолдолд прокурорын дүгнэлтээр хорих ялыг биечлэн эдлүүлэх</a:t>
            </a:r>
          </a:p>
          <a:p>
            <a:pPr lvl="1" algn="just">
              <a:spcBef>
                <a:spcPts val="0"/>
              </a:spcBef>
            </a:pPr>
            <a:endParaRPr lang="mn-MN" sz="2000" dirty="0"/>
          </a:p>
          <a:p>
            <a:pPr algn="just">
              <a:spcBef>
                <a:spcPts val="0"/>
              </a:spcBef>
            </a:pPr>
            <a:r>
              <a:rPr lang="mn-MN" sz="2000" dirty="0"/>
              <a:t>2. Ял оногдуулахыг тэнсэж 1-3 жил </a:t>
            </a:r>
            <a:r>
              <a:rPr lang="mn-MN" sz="2000" b="1" dirty="0">
                <a:solidFill>
                  <a:srgbClr val="FF0000"/>
                </a:solidFill>
              </a:rPr>
              <a:t>хүмүүжүүлэх</a:t>
            </a:r>
            <a:r>
              <a:rPr lang="mn-MN" sz="2000" dirty="0"/>
              <a:t> /ЭХ8.7/ </a:t>
            </a:r>
            <a:r>
              <a:rPr lang="mn-MN" sz="2000" b="1" dirty="0">
                <a:solidFill>
                  <a:srgbClr val="FF0000"/>
                </a:solidFill>
              </a:rPr>
              <a:t>473 тогтоолын 263 хүнд</a:t>
            </a:r>
            <a:r>
              <a:rPr lang="mn-MN" sz="2000" dirty="0"/>
              <a:t>: </a:t>
            </a:r>
          </a:p>
          <a:p>
            <a:pPr marL="800100" lvl="1" indent="-342900" algn="just">
              <a:spcBef>
                <a:spcPts val="0"/>
              </a:spcBef>
              <a:buFont typeface="Arial" panose="020B0604020202020204" pitchFamily="34" charset="0"/>
              <a:buChar char="•"/>
            </a:pPr>
            <a:r>
              <a:rPr lang="mn-MN" sz="2000" dirty="0"/>
              <a:t>Зөвхөн үүрэг хүлээлгэх албадлагын арга хэмжээ /Хөдөлмөрлөх, амьдрах зөв арга барилд сургах/ авч хүмүүжлийн чанартай албадлагын арга хэмжээг төрийн захиргааны байгууллага хэрэгжүүлнэ</a:t>
            </a:r>
          </a:p>
          <a:p>
            <a:pPr lvl="1" algn="just">
              <a:spcBef>
                <a:spcPts val="0"/>
              </a:spcBef>
            </a:pPr>
            <a:endParaRPr lang="mn-MN" sz="2000" dirty="0"/>
          </a:p>
          <a:p>
            <a:pPr marL="342900" indent="-342900" algn="just">
              <a:buFont typeface="Arial" panose="020B0604020202020204" pitchFamily="34" charset="0"/>
              <a:buChar char="•"/>
            </a:pPr>
            <a:r>
              <a:rPr lang="mn-MN" sz="2000" b="1" dirty="0">
                <a:solidFill>
                  <a:srgbClr val="FF0000"/>
                </a:solidFill>
              </a:rPr>
              <a:t>Хууль хэрэглээний зөрүү: Хүмүүжүүлэх нөхцөлийг /үүрэг хүлээлгэх/ зөрчсөн бол дахин ял шийтгэл оногдуулах тухай ойлголт хуульчлагдаагүй байхад Хойшлуулах нөхцөлтэй /ЭХ8.6/ адилтгаж хэрэглэсэн тохиолдол тогтоогдов.</a:t>
            </a:r>
            <a:endParaRPr lang="en-US" sz="2000" b="1" dirty="0">
              <a:solidFill>
                <a:srgbClr val="FF0000"/>
              </a:solidFill>
            </a:endParaRPr>
          </a:p>
          <a:p>
            <a:pPr marL="342900" indent="-342900" algn="just">
              <a:buFont typeface="Arial" panose="020B0604020202020204" pitchFamily="34" charset="0"/>
              <a:buChar char="•"/>
            </a:pPr>
            <a:r>
              <a:rPr lang="en-US" sz="2000" b="1" dirty="0">
                <a:solidFill>
                  <a:srgbClr val="FF0000"/>
                </a:solidFill>
              </a:rPr>
              <a:t>+8</a:t>
            </a:r>
            <a:r>
              <a:rPr lang="mn-MN" sz="2000" b="1" dirty="0">
                <a:solidFill>
                  <a:srgbClr val="FF0000"/>
                </a:solidFill>
              </a:rPr>
              <a:t>.5-ийг хэрэглэхгүйгээр Хойшлуулах, Хүмүүжүүлэх арга хэмжээ авсан үндэслэл тодорхойгүй</a:t>
            </a:r>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14787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D6E87-EB66-4A5E-9B06-80AAB03C0350}"/>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6984FEDF-43A1-4D8D-849F-863F4014BE3D}"/>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82A27A0-5B48-4C4E-826E-98E4327F4F6C}"/>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1FB988-F30D-475B-A052-4B5FC0D7FEC7}"/>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6C046A-FD6C-4913-966B-016F979DE4DB}"/>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0B7ACB7C-F4DB-4742-8261-4784B21D3E41}"/>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0DF66564-05C2-8E0B-6FE9-35CA14F9BA5D}"/>
              </a:ext>
            </a:extLst>
          </p:cNvPr>
          <p:cNvSpPr>
            <a:spLocks noGrp="1"/>
          </p:cNvSpPr>
          <p:nvPr>
            <p:ph type="ctrTitle"/>
          </p:nvPr>
        </p:nvSpPr>
        <p:spPr>
          <a:xfrm>
            <a:off x="1627321" y="339645"/>
            <a:ext cx="2716079" cy="1002552"/>
          </a:xfrm>
        </p:spPr>
        <p:txBody>
          <a:bodyPr/>
          <a:lstStyle/>
          <a:p>
            <a:r>
              <a:rPr lang="mn-MN" b="1" dirty="0"/>
              <a:t>Агуулга:</a:t>
            </a:r>
            <a:endParaRPr lang="en-US" b="1" dirty="0"/>
          </a:p>
        </p:txBody>
      </p:sp>
      <p:sp>
        <p:nvSpPr>
          <p:cNvPr id="3" name="Text Placeholder 2">
            <a:extLst>
              <a:ext uri="{FF2B5EF4-FFF2-40B4-BE49-F238E27FC236}">
                <a16:creationId xmlns:a16="http://schemas.microsoft.com/office/drawing/2014/main" id="{3A820F24-A47B-9CC9-7889-DA310DF4C068}"/>
              </a:ext>
            </a:extLst>
          </p:cNvPr>
          <p:cNvSpPr>
            <a:spLocks noGrp="1"/>
          </p:cNvSpPr>
          <p:nvPr>
            <p:ph type="body" sz="quarter" idx="14"/>
          </p:nvPr>
        </p:nvSpPr>
        <p:spPr>
          <a:xfrm>
            <a:off x="2527197" y="1961540"/>
            <a:ext cx="7382083" cy="2829121"/>
          </a:xfrm>
        </p:spPr>
        <p:txBody>
          <a:bodyPr>
            <a:normAutofit/>
          </a:bodyPr>
          <a:lstStyle/>
          <a:p>
            <a:pPr marL="457200" indent="-457200">
              <a:buFont typeface="+mj-lt"/>
              <a:buAutoNum type="arabicPeriod"/>
            </a:pPr>
            <a:r>
              <a:rPr lang="mn-MN" sz="2800" b="1" dirty="0"/>
              <a:t>Зарчим, үндэслэл, хууль</a:t>
            </a:r>
          </a:p>
          <a:p>
            <a:pPr marL="457200" indent="-457200">
              <a:buFont typeface="+mj-lt"/>
              <a:buAutoNum type="arabicPeriod"/>
            </a:pPr>
            <a:r>
              <a:rPr lang="mn-MN" sz="2800" b="1" dirty="0"/>
              <a:t>Статистик</a:t>
            </a:r>
          </a:p>
          <a:p>
            <a:pPr marL="457200" indent="-457200">
              <a:buFont typeface="+mj-lt"/>
              <a:buAutoNum type="arabicPeriod"/>
            </a:pPr>
            <a:r>
              <a:rPr lang="mn-MN" sz="2800" b="1" dirty="0"/>
              <a:t>Хэрэг судлал: Хууль хэрэглээний нэгдмэл байдал?</a:t>
            </a:r>
          </a:p>
          <a:p>
            <a:pPr marL="457200" indent="-457200">
              <a:buFont typeface="+mj-lt"/>
              <a:buAutoNum type="arabicPeriod"/>
            </a:pPr>
            <a:r>
              <a:rPr lang="mn-MN" sz="2800" b="1" dirty="0"/>
              <a:t>Дүгнэлт</a:t>
            </a:r>
          </a:p>
          <a:p>
            <a:endParaRPr lang="en-US" sz="2000" dirty="0"/>
          </a:p>
        </p:txBody>
      </p:sp>
    </p:spTree>
    <p:extLst>
      <p:ext uri="{BB962C8B-B14F-4D97-AF65-F5344CB8AC3E}">
        <p14:creationId xmlns:p14="http://schemas.microsoft.com/office/powerpoint/2010/main" val="14708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2D92-6BC5-9268-92B6-EEA9DAF3D73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08CEDC7-6221-BAE5-0E8D-A29940C9CEE5}"/>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DA55C051-F180-A821-555E-B84E6AEFBFD3}"/>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8CC5A709-E736-4E13-28FE-F6C4E702391E}"/>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0B8A51-5019-9A99-E89C-EA472BAC671B}"/>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5BC575-123D-FD95-AD30-2394FE6BCB61}"/>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95DF4641-4B51-141B-4184-6A24B3458A4A}"/>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5101BE86-39E2-2AB5-E70D-27E1C5409121}"/>
              </a:ext>
            </a:extLst>
          </p:cNvPr>
          <p:cNvSpPr>
            <a:spLocks noGrp="1"/>
          </p:cNvSpPr>
          <p:nvPr>
            <p:ph type="ctrTitle"/>
          </p:nvPr>
        </p:nvSpPr>
        <p:spPr>
          <a:xfrm>
            <a:off x="1478079" y="481269"/>
            <a:ext cx="10134369" cy="1002552"/>
          </a:xfrm>
        </p:spPr>
        <p:txBody>
          <a:bodyPr/>
          <a:lstStyle/>
          <a:p>
            <a:r>
              <a:rPr lang="mn-MN" sz="4000" b="1" dirty="0"/>
              <a:t>ялыг 2 дахин багасгах</a:t>
            </a:r>
            <a:endParaRPr lang="en-US" sz="4000" b="1" dirty="0"/>
          </a:p>
        </p:txBody>
      </p:sp>
      <p:sp>
        <p:nvSpPr>
          <p:cNvPr id="4" name="Text Placeholder 2">
            <a:extLst>
              <a:ext uri="{FF2B5EF4-FFF2-40B4-BE49-F238E27FC236}">
                <a16:creationId xmlns:a16="http://schemas.microsoft.com/office/drawing/2014/main" id="{AED75BCF-47AB-D95D-1F74-830B55F02975}"/>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78381D39-77C0-D4D6-DDB8-B6D236B6B4A1}"/>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CBE334AF-A7D7-0E2B-89D6-5F403F6FB293}"/>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CB0DC93B-BEFF-6DD6-37D7-70AEE9C642E5}"/>
              </a:ext>
            </a:extLst>
          </p:cNvPr>
          <p:cNvSpPr txBox="1">
            <a:spLocks/>
          </p:cNvSpPr>
          <p:nvPr/>
        </p:nvSpPr>
        <p:spPr>
          <a:xfrm>
            <a:off x="1768650" y="157098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mn-MN" sz="2000" dirty="0"/>
              <a:t>Нийтэд тустай ажил хийлгэх /нас, биед тохирсон, эрүүл мэнд, ёс суртахуун, сэтгэцийн хөгжилд харшлахгүй/: 240-720/120-360 цаг гэж тогтоосон</a:t>
            </a:r>
          </a:p>
          <a:p>
            <a:pPr marL="342900" indent="-342900" algn="just">
              <a:spcBef>
                <a:spcPts val="0"/>
              </a:spcBef>
              <a:buFont typeface="Arial" panose="020B0604020202020204" pitchFamily="34" charset="0"/>
              <a:buChar char="•"/>
            </a:pPr>
            <a:r>
              <a:rPr lang="mn-MN" sz="2000" dirty="0"/>
              <a:t>Зорчих эрхийг хязгаарлах: тусгай ангид заасан уг ялыг оногдуулж, эдлэх ялыг 2 дахин багасгана</a:t>
            </a:r>
          </a:p>
          <a:p>
            <a:pPr marL="342900" indent="-342900" algn="just">
              <a:spcBef>
                <a:spcPts val="0"/>
              </a:spcBef>
              <a:buFont typeface="Arial" panose="020B0604020202020204" pitchFamily="34" charset="0"/>
              <a:buChar char="•"/>
            </a:pPr>
            <a:r>
              <a:rPr lang="mn-MN" sz="2000" dirty="0"/>
              <a:t>Сургалт-хүмүүжлийн тусгай байранд хорих /ерөнхий, мэргэжлийн боловсрол, хөдөлмөрлөх, амьдрах ухааны дадал олгох сургалт олгох, хөдөлмөр эрхлүүлэхгүй/: тусгай ангид заасан хорих ял оногдуулж, эдлэх ялыг 2 дахин багасгана</a:t>
            </a:r>
          </a:p>
          <a:p>
            <a:pPr marL="342900" indent="-342900">
              <a:buFont typeface="Arial" panose="020B0604020202020204" pitchFamily="34" charset="0"/>
              <a:buChar char="•"/>
            </a:pPr>
            <a:endParaRPr lang="mn-MN" sz="2000" dirty="0"/>
          </a:p>
          <a:p>
            <a:pPr marL="342900" indent="-342900" algn="just">
              <a:buFont typeface="Arial" panose="020B0604020202020204" pitchFamily="34" charset="0"/>
              <a:buChar char="•"/>
            </a:pPr>
            <a:r>
              <a:rPr lang="mn-MN" sz="2000" b="1" dirty="0">
                <a:solidFill>
                  <a:srgbClr val="FF0000"/>
                </a:solidFill>
              </a:rPr>
              <a:t>Хууль хэрэглээний зөрүү: Эрүүгийн хуулийн 6.7 дугаар зүйлд заасан гэм буруугаа хүлээн зөвшөөрсөн хүнд хүлээлгэх эрүүгийн хариуцлагыг хөнгөрүүлэх, эрүүгийн хариуцлагаас чөлөөлөх зохицуулалтыг давхар хэрэглэх эсэх, хууль хэрэглээний эрэмбэ, дарааллыг жигдлэх</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dirty="0">
              <a:solidFill>
                <a:srgbClr val="FF0000"/>
              </a:solidFill>
            </a:endParaRPr>
          </a:p>
        </p:txBody>
      </p:sp>
    </p:spTree>
    <p:extLst>
      <p:ext uri="{BB962C8B-B14F-4D97-AF65-F5344CB8AC3E}">
        <p14:creationId xmlns:p14="http://schemas.microsoft.com/office/powerpoint/2010/main" val="234455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ED41-0CDD-629E-CA3C-2AA437A929C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80D604D-E857-19CD-7B06-B5BFE518F90A}"/>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A232B858-6CA8-3677-4826-9D34F40B029E}"/>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D0A4C46D-98DF-E1E7-9B47-3063D8EAF310}"/>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605B865-20E3-1C1C-579E-854B78DCB22D}"/>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33782CF-725C-F25C-C910-EDD4B86F77BA}"/>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8DE1CFC6-3EC6-8620-47F6-3E00D29734CD}"/>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FF5CFB49-A2BD-3B7A-D41B-82A09B21CE96}"/>
              </a:ext>
            </a:extLst>
          </p:cNvPr>
          <p:cNvSpPr>
            <a:spLocks noGrp="1"/>
          </p:cNvSpPr>
          <p:nvPr>
            <p:ph type="ctrTitle"/>
          </p:nvPr>
        </p:nvSpPr>
        <p:spPr>
          <a:xfrm>
            <a:off x="1478079" y="481269"/>
            <a:ext cx="10134369" cy="1002552"/>
          </a:xfrm>
        </p:spPr>
        <p:txBody>
          <a:bodyPr/>
          <a:lstStyle/>
          <a:p>
            <a:r>
              <a:rPr lang="mn-MN" sz="4000" b="1" dirty="0"/>
              <a:t>Хууль хэрэглээний зөрүү</a:t>
            </a:r>
            <a:endParaRPr lang="en-US" sz="4000" b="1" dirty="0"/>
          </a:p>
        </p:txBody>
      </p:sp>
      <p:sp>
        <p:nvSpPr>
          <p:cNvPr id="4" name="Text Placeholder 2">
            <a:extLst>
              <a:ext uri="{FF2B5EF4-FFF2-40B4-BE49-F238E27FC236}">
                <a16:creationId xmlns:a16="http://schemas.microsoft.com/office/drawing/2014/main" id="{46BB5867-22FD-5486-3273-F1A92E236415}"/>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5E3B5A44-ADE2-C68A-FA55-FCFAEA2D0D89}"/>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A51F69E4-F054-57C8-5A76-381166DEA21F}"/>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89D5C379-AB10-6040-B18F-DFCAA3DB4AF0}"/>
              </a:ext>
            </a:extLst>
          </p:cNvPr>
          <p:cNvSpPr txBox="1">
            <a:spLocks/>
          </p:cNvSpPr>
          <p:nvPr/>
        </p:nvSpPr>
        <p:spPr>
          <a:xfrm>
            <a:off x="2338748" y="127491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graphicFrame>
        <p:nvGraphicFramePr>
          <p:cNvPr id="6" name="Table 5">
            <a:extLst>
              <a:ext uri="{FF2B5EF4-FFF2-40B4-BE49-F238E27FC236}">
                <a16:creationId xmlns:a16="http://schemas.microsoft.com/office/drawing/2014/main" id="{A13063C1-EF66-0F1E-2F74-741AF9E94D30}"/>
              </a:ext>
            </a:extLst>
          </p:cNvPr>
          <p:cNvGraphicFramePr>
            <a:graphicFrameLocks noGrp="1"/>
          </p:cNvGraphicFramePr>
          <p:nvPr>
            <p:extLst>
              <p:ext uri="{D42A27DB-BD31-4B8C-83A1-F6EECF244321}">
                <p14:modId xmlns:p14="http://schemas.microsoft.com/office/powerpoint/2010/main" val="3860971863"/>
              </p:ext>
            </p:extLst>
          </p:nvPr>
        </p:nvGraphicFramePr>
        <p:xfrm>
          <a:off x="5123698" y="1711862"/>
          <a:ext cx="6694254" cy="3981264"/>
        </p:xfrm>
        <a:graphic>
          <a:graphicData uri="http://schemas.openxmlformats.org/drawingml/2006/table">
            <a:tbl>
              <a:tblPr firstRow="1" firstCol="1" lastRow="1" lastCol="1" bandRow="1" bandCol="1">
                <a:tableStyleId>{F2DE63D5-997A-4646-A377-4702673A728D}</a:tableStyleId>
              </a:tblPr>
              <a:tblGrid>
                <a:gridCol w="504825">
                  <a:extLst>
                    <a:ext uri="{9D8B030D-6E8A-4147-A177-3AD203B41FA5}">
                      <a16:colId xmlns:a16="http://schemas.microsoft.com/office/drawing/2014/main" val="4014415184"/>
                    </a:ext>
                  </a:extLst>
                </a:gridCol>
                <a:gridCol w="3941616">
                  <a:extLst>
                    <a:ext uri="{9D8B030D-6E8A-4147-A177-3AD203B41FA5}">
                      <a16:colId xmlns:a16="http://schemas.microsoft.com/office/drawing/2014/main" val="3264897322"/>
                    </a:ext>
                  </a:extLst>
                </a:gridCol>
                <a:gridCol w="1277918">
                  <a:extLst>
                    <a:ext uri="{9D8B030D-6E8A-4147-A177-3AD203B41FA5}">
                      <a16:colId xmlns:a16="http://schemas.microsoft.com/office/drawing/2014/main" val="1319234902"/>
                    </a:ext>
                  </a:extLst>
                </a:gridCol>
                <a:gridCol w="969895">
                  <a:extLst>
                    <a:ext uri="{9D8B030D-6E8A-4147-A177-3AD203B41FA5}">
                      <a16:colId xmlns:a16="http://schemas.microsoft.com/office/drawing/2014/main" val="1136349280"/>
                    </a:ext>
                  </a:extLst>
                </a:gridCol>
              </a:tblGrid>
              <a:tr h="693576">
                <a:tc>
                  <a:txBody>
                    <a:bodyPr/>
                    <a:lstStyle/>
                    <a:p>
                      <a:r>
                        <a:rPr lang="en-US" sz="1700" dirty="0"/>
                        <a:t>№</a:t>
                      </a:r>
                    </a:p>
                  </a:txBody>
                  <a:tcPr marL="85320" marR="85320" marT="42660" marB="42660" anchor="ctr"/>
                </a:tc>
                <a:tc>
                  <a:txBody>
                    <a:bodyPr/>
                    <a:lstStyle/>
                    <a:p>
                      <a:r>
                        <a:rPr lang="mn-MN" sz="1700" dirty="0"/>
                        <a:t>Хэрэглэсэн эсхүл хэрэглээгүй хуулийн зохицуулалт</a:t>
                      </a:r>
                    </a:p>
                  </a:txBody>
                  <a:tcPr marL="85320" marR="85320" marT="42660" marB="42660" anchor="ctr"/>
                </a:tc>
                <a:tc>
                  <a:txBody>
                    <a:bodyPr/>
                    <a:lstStyle/>
                    <a:p>
                      <a:r>
                        <a:rPr lang="mn-MN" sz="1700"/>
                        <a:t>Шүүхийн шийдвэрийн тоо</a:t>
                      </a:r>
                    </a:p>
                  </a:txBody>
                  <a:tcPr marL="85320" marR="85320" marT="42660" marB="42660" anchor="ctr"/>
                </a:tc>
                <a:tc>
                  <a:txBody>
                    <a:bodyPr/>
                    <a:lstStyle/>
                    <a:p>
                      <a:r>
                        <a:rPr lang="mn-MN" sz="1700"/>
                        <a:t>Хувь (%)</a:t>
                      </a:r>
                    </a:p>
                  </a:txBody>
                  <a:tcPr marL="85320" marR="85320" marT="42660" marB="42660" anchor="ctr"/>
                </a:tc>
                <a:extLst>
                  <a:ext uri="{0D108BD9-81ED-4DB2-BD59-A6C34878D82A}">
                    <a16:rowId xmlns:a16="http://schemas.microsoft.com/office/drawing/2014/main" val="2520592855"/>
                  </a:ext>
                </a:extLst>
              </a:tr>
              <a:tr h="693576">
                <a:tc>
                  <a:txBody>
                    <a:bodyPr/>
                    <a:lstStyle/>
                    <a:p>
                      <a:r>
                        <a:rPr lang="en-US" sz="1700"/>
                        <a:t>1</a:t>
                      </a:r>
                    </a:p>
                  </a:txBody>
                  <a:tcPr marL="85320" marR="85320" marT="42660" marB="42660" anchor="ctr"/>
                </a:tc>
                <a:tc>
                  <a:txBody>
                    <a:bodyPr/>
                    <a:lstStyle/>
                    <a:p>
                      <a:r>
                        <a:rPr lang="mn-MN" sz="1700" b="1" dirty="0"/>
                        <a:t>8.5-р зүйлийн 1 дэх хэсэгт заасан тусгай журмыг хэрэглээгүй</a:t>
                      </a:r>
                      <a:endParaRPr lang="mn-MN" sz="1700" dirty="0"/>
                    </a:p>
                  </a:txBody>
                  <a:tcPr marL="85320" marR="85320" marT="42660" marB="42660" anchor="ctr"/>
                </a:tc>
                <a:tc>
                  <a:txBody>
                    <a:bodyPr/>
                    <a:lstStyle/>
                    <a:p>
                      <a:r>
                        <a:rPr lang="en-US" sz="1700"/>
                        <a:t>10</a:t>
                      </a:r>
                    </a:p>
                  </a:txBody>
                  <a:tcPr marL="85320" marR="85320" marT="42660" marB="42660" anchor="ctr"/>
                </a:tc>
                <a:tc>
                  <a:txBody>
                    <a:bodyPr/>
                    <a:lstStyle/>
                    <a:p>
                      <a:r>
                        <a:rPr lang="en-US" sz="1700"/>
                        <a:t>11.4%</a:t>
                      </a:r>
                    </a:p>
                  </a:txBody>
                  <a:tcPr marL="85320" marR="85320" marT="42660" marB="42660" anchor="ctr"/>
                </a:tc>
                <a:extLst>
                  <a:ext uri="{0D108BD9-81ED-4DB2-BD59-A6C34878D82A}">
                    <a16:rowId xmlns:a16="http://schemas.microsoft.com/office/drawing/2014/main" val="2999049272"/>
                  </a:ext>
                </a:extLst>
              </a:tr>
              <a:tr h="693576">
                <a:tc>
                  <a:txBody>
                    <a:bodyPr/>
                    <a:lstStyle/>
                    <a:p>
                      <a:r>
                        <a:rPr lang="en-US" sz="1700"/>
                        <a:t>2</a:t>
                      </a:r>
                    </a:p>
                  </a:txBody>
                  <a:tcPr marL="85320" marR="85320" marT="42660" marB="42660" anchor="ctr"/>
                </a:tc>
                <a:tc>
                  <a:txBody>
                    <a:bodyPr/>
                    <a:lstStyle/>
                    <a:p>
                      <a:r>
                        <a:rPr lang="mn-MN" sz="1700" b="1" dirty="0"/>
                        <a:t>6.7-р зүйлийн ердийн журмыг дангаар хэрэглэсэн</a:t>
                      </a:r>
                      <a:endParaRPr lang="mn-MN" sz="1700" dirty="0"/>
                    </a:p>
                  </a:txBody>
                  <a:tcPr marL="85320" marR="85320" marT="42660" marB="42660" anchor="ctr"/>
                </a:tc>
                <a:tc>
                  <a:txBody>
                    <a:bodyPr/>
                    <a:lstStyle/>
                    <a:p>
                      <a:r>
                        <a:rPr lang="en-US" sz="1700"/>
                        <a:t>8</a:t>
                      </a:r>
                    </a:p>
                  </a:txBody>
                  <a:tcPr marL="85320" marR="85320" marT="42660" marB="42660" anchor="ctr"/>
                </a:tc>
                <a:tc>
                  <a:txBody>
                    <a:bodyPr/>
                    <a:lstStyle/>
                    <a:p>
                      <a:r>
                        <a:rPr lang="en-US" sz="1700"/>
                        <a:t>9.1%</a:t>
                      </a:r>
                    </a:p>
                  </a:txBody>
                  <a:tcPr marL="85320" marR="85320" marT="42660" marB="42660" anchor="ctr"/>
                </a:tc>
                <a:extLst>
                  <a:ext uri="{0D108BD9-81ED-4DB2-BD59-A6C34878D82A}">
                    <a16:rowId xmlns:a16="http://schemas.microsoft.com/office/drawing/2014/main" val="2324332775"/>
                  </a:ext>
                </a:extLst>
              </a:tr>
              <a:tr h="693576">
                <a:tc>
                  <a:txBody>
                    <a:bodyPr/>
                    <a:lstStyle/>
                    <a:p>
                      <a:r>
                        <a:rPr lang="en-US" sz="1700"/>
                        <a:t>3</a:t>
                      </a:r>
                    </a:p>
                  </a:txBody>
                  <a:tcPr marL="85320" marR="85320" marT="42660" marB="42660" anchor="ctr"/>
                </a:tc>
                <a:tc>
                  <a:txBody>
                    <a:bodyPr/>
                    <a:lstStyle/>
                    <a:p>
                      <a:r>
                        <a:rPr lang="mn-MN" sz="1700" b="1" dirty="0"/>
                        <a:t>8.5-р зүйлийн тусгай журмыг зөвхөн дангаар хэрэглэсэн</a:t>
                      </a:r>
                      <a:endParaRPr lang="mn-MN" sz="1700" dirty="0"/>
                    </a:p>
                  </a:txBody>
                  <a:tcPr marL="85320" marR="85320" marT="42660" marB="42660" anchor="ctr"/>
                </a:tc>
                <a:tc>
                  <a:txBody>
                    <a:bodyPr/>
                    <a:lstStyle/>
                    <a:p>
                      <a:r>
                        <a:rPr lang="en-US" sz="1700"/>
                        <a:t>64</a:t>
                      </a:r>
                    </a:p>
                  </a:txBody>
                  <a:tcPr marL="85320" marR="85320" marT="42660" marB="42660" anchor="ctr"/>
                </a:tc>
                <a:tc>
                  <a:txBody>
                    <a:bodyPr/>
                    <a:lstStyle/>
                    <a:p>
                      <a:r>
                        <a:rPr lang="en-US" sz="1700"/>
                        <a:t>72.7%</a:t>
                      </a:r>
                    </a:p>
                  </a:txBody>
                  <a:tcPr marL="85320" marR="85320" marT="42660" marB="42660" anchor="ctr"/>
                </a:tc>
                <a:extLst>
                  <a:ext uri="{0D108BD9-81ED-4DB2-BD59-A6C34878D82A}">
                    <a16:rowId xmlns:a16="http://schemas.microsoft.com/office/drawing/2014/main" val="1474511606"/>
                  </a:ext>
                </a:extLst>
              </a:tr>
              <a:tr h="693576">
                <a:tc>
                  <a:txBody>
                    <a:bodyPr/>
                    <a:lstStyle/>
                    <a:p>
                      <a:r>
                        <a:rPr lang="en-US" sz="1700"/>
                        <a:t>4</a:t>
                      </a:r>
                    </a:p>
                  </a:txBody>
                  <a:tcPr marL="85320" marR="85320" marT="42660" marB="42660" anchor="ctr"/>
                </a:tc>
                <a:tc>
                  <a:txBody>
                    <a:bodyPr/>
                    <a:lstStyle/>
                    <a:p>
                      <a:r>
                        <a:rPr lang="mn-MN" sz="1700" b="1"/>
                        <a:t>8.5 тусгай + 6.7 ердийн журмыг давхар хэрэглэсэн</a:t>
                      </a:r>
                      <a:endParaRPr lang="mn-MN" sz="1700"/>
                    </a:p>
                  </a:txBody>
                  <a:tcPr marL="85320" marR="85320" marT="42660" marB="42660" anchor="ctr"/>
                </a:tc>
                <a:tc>
                  <a:txBody>
                    <a:bodyPr/>
                    <a:lstStyle/>
                    <a:p>
                      <a:r>
                        <a:rPr lang="en-US" sz="1700"/>
                        <a:t>6</a:t>
                      </a:r>
                    </a:p>
                  </a:txBody>
                  <a:tcPr marL="85320" marR="85320" marT="42660" marB="42660" anchor="ctr"/>
                </a:tc>
                <a:tc>
                  <a:txBody>
                    <a:bodyPr/>
                    <a:lstStyle/>
                    <a:p>
                      <a:r>
                        <a:rPr lang="en-US" sz="1700"/>
                        <a:t>6.8%</a:t>
                      </a:r>
                    </a:p>
                  </a:txBody>
                  <a:tcPr marL="85320" marR="85320" marT="42660" marB="42660" anchor="ctr"/>
                </a:tc>
                <a:extLst>
                  <a:ext uri="{0D108BD9-81ED-4DB2-BD59-A6C34878D82A}">
                    <a16:rowId xmlns:a16="http://schemas.microsoft.com/office/drawing/2014/main" val="2789107288"/>
                  </a:ext>
                </a:extLst>
              </a:tr>
              <a:tr h="276929">
                <a:tc>
                  <a:txBody>
                    <a:bodyPr/>
                    <a:lstStyle/>
                    <a:p>
                      <a:endParaRPr lang="en-US" sz="1700"/>
                    </a:p>
                  </a:txBody>
                  <a:tcPr marL="85320" marR="85320" marT="42660" marB="42660" anchor="ctr"/>
                </a:tc>
                <a:tc>
                  <a:txBody>
                    <a:bodyPr/>
                    <a:lstStyle/>
                    <a:p>
                      <a:r>
                        <a:rPr lang="mn-MN" sz="1700" b="1"/>
                        <a:t>Нийт</a:t>
                      </a:r>
                      <a:endParaRPr lang="mn-MN" sz="1700"/>
                    </a:p>
                  </a:txBody>
                  <a:tcPr marL="85320" marR="85320" marT="42660" marB="42660" anchor="ctr"/>
                </a:tc>
                <a:tc>
                  <a:txBody>
                    <a:bodyPr/>
                    <a:lstStyle/>
                    <a:p>
                      <a:r>
                        <a:rPr lang="en-US" sz="1700" b="1"/>
                        <a:t>88</a:t>
                      </a:r>
                      <a:endParaRPr lang="en-US" sz="1700"/>
                    </a:p>
                  </a:txBody>
                  <a:tcPr marL="85320" marR="85320" marT="42660" marB="42660" anchor="ctr"/>
                </a:tc>
                <a:tc>
                  <a:txBody>
                    <a:bodyPr/>
                    <a:lstStyle/>
                    <a:p>
                      <a:r>
                        <a:rPr lang="en-US" sz="1700" b="1" dirty="0"/>
                        <a:t>100%</a:t>
                      </a:r>
                      <a:endParaRPr lang="en-US" sz="1700" dirty="0"/>
                    </a:p>
                  </a:txBody>
                  <a:tcPr marL="85320" marR="85320" marT="42660" marB="42660" anchor="ctr"/>
                </a:tc>
                <a:extLst>
                  <a:ext uri="{0D108BD9-81ED-4DB2-BD59-A6C34878D82A}">
                    <a16:rowId xmlns:a16="http://schemas.microsoft.com/office/drawing/2014/main" val="1813546470"/>
                  </a:ext>
                </a:extLst>
              </a:tr>
            </a:tbl>
          </a:graphicData>
        </a:graphic>
      </p:graphicFrame>
      <p:sp>
        <p:nvSpPr>
          <p:cNvPr id="7" name="TextBox 6">
            <a:extLst>
              <a:ext uri="{FF2B5EF4-FFF2-40B4-BE49-F238E27FC236}">
                <a16:creationId xmlns:a16="http://schemas.microsoft.com/office/drawing/2014/main" id="{59AA1591-BEFE-8700-7664-B416A4163D96}"/>
              </a:ext>
            </a:extLst>
          </p:cNvPr>
          <p:cNvSpPr txBox="1"/>
          <p:nvPr/>
        </p:nvSpPr>
        <p:spPr>
          <a:xfrm>
            <a:off x="1090434" y="2277470"/>
            <a:ext cx="4134161" cy="923330"/>
          </a:xfrm>
          <a:prstGeom prst="rect">
            <a:avLst/>
          </a:prstGeom>
          <a:noFill/>
        </p:spPr>
        <p:txBody>
          <a:bodyPr wrap="square" rtlCol="0">
            <a:spAutoFit/>
          </a:bodyPr>
          <a:lstStyle/>
          <a:p>
            <a:r>
              <a:rPr lang="mn-MN" dirty="0"/>
              <a:t>473/88 шүүхийн шийдвэрээр 12</a:t>
            </a:r>
            <a:r>
              <a:rPr lang="en-US" dirty="0"/>
              <a:t>9</a:t>
            </a:r>
            <a:r>
              <a:rPr lang="mn-MN" dirty="0"/>
              <a:t> өсвөр насны хүнд сургалт хүмүүжлийн байгууллагад хорих ял оногдуулсан</a:t>
            </a:r>
            <a:endParaRPr lang="en-US" dirty="0"/>
          </a:p>
        </p:txBody>
      </p:sp>
    </p:spTree>
    <p:extLst>
      <p:ext uri="{BB962C8B-B14F-4D97-AF65-F5344CB8AC3E}">
        <p14:creationId xmlns:p14="http://schemas.microsoft.com/office/powerpoint/2010/main" val="304985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B4001-108C-463A-A9F6-04891BBFA52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612C824-79D5-BB69-C79B-194118027B93}"/>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72ED6D87-7D0E-DC7E-FDC3-A52CCC4BBDF5}"/>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81EBAE3E-2449-5DCD-E781-254414F65635}"/>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70E738B-BF3F-0797-81AC-C5312FB20983}"/>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CEC39B9-E4CA-ACA9-B9F8-E8363AB6A3A6}"/>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6BBF3879-8D34-0AF8-594D-749CE45F9E71}"/>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4E41D9FB-55F3-8A17-28BA-AF79419A28C7}"/>
              </a:ext>
            </a:extLst>
          </p:cNvPr>
          <p:cNvSpPr>
            <a:spLocks noGrp="1"/>
          </p:cNvSpPr>
          <p:nvPr>
            <p:ph type="ctrTitle"/>
          </p:nvPr>
        </p:nvSpPr>
        <p:spPr>
          <a:xfrm>
            <a:off x="1478079" y="481269"/>
            <a:ext cx="10134369" cy="1002552"/>
          </a:xfrm>
        </p:spPr>
        <p:txBody>
          <a:bodyPr/>
          <a:lstStyle/>
          <a:p>
            <a:r>
              <a:rPr lang="mn-MN" sz="4000" b="1" dirty="0"/>
              <a:t>18-21 насны хүн</a:t>
            </a:r>
            <a:endParaRPr lang="en-US" sz="4000" b="1" dirty="0"/>
          </a:p>
        </p:txBody>
      </p:sp>
      <p:sp>
        <p:nvSpPr>
          <p:cNvPr id="4" name="Text Placeholder 2">
            <a:extLst>
              <a:ext uri="{FF2B5EF4-FFF2-40B4-BE49-F238E27FC236}">
                <a16:creationId xmlns:a16="http://schemas.microsoft.com/office/drawing/2014/main" id="{EDF95D06-3D77-C166-9A06-6EBAE6F001BA}"/>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9E7CA5C1-7475-8CB3-5425-6F85F09C1474}"/>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46ED6B08-2E70-7D68-8920-329D683346D1}"/>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1FFC7B71-F3B3-981C-AE55-6A086793E4B6}"/>
              </a:ext>
            </a:extLst>
          </p:cNvPr>
          <p:cNvSpPr txBox="1">
            <a:spLocks/>
          </p:cNvSpPr>
          <p:nvPr/>
        </p:nvSpPr>
        <p:spPr>
          <a:xfrm>
            <a:off x="1768650" y="1570988"/>
            <a:ext cx="9091813" cy="4921887"/>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r>
              <a:rPr lang="mn-MN" sz="2000" dirty="0"/>
              <a:t>ЭХ8.1-5: “Шүүхээс арван найман насанд хүрсэн ба хорин нэгэн насанд хүрээгүй хүнд энэ бүлэгт заасан үндэслэл, журмаар ял оногдуулж, хүмүүжлийн чанартай албадлагын арга хэмжээ хэрэглэхээр шийдвэрлэж болно”</a:t>
            </a:r>
          </a:p>
          <a:p>
            <a:pPr marL="342900" indent="-342900" algn="just">
              <a:spcBef>
                <a:spcPts val="0"/>
              </a:spcBef>
              <a:buFont typeface="Arial" panose="020B0604020202020204" pitchFamily="34" charset="0"/>
              <a:buChar char="•"/>
            </a:pPr>
            <a:endParaRPr lang="mn-MN" sz="2000" dirty="0"/>
          </a:p>
          <a:p>
            <a:pPr marL="342900" indent="-342900" algn="just">
              <a:spcBef>
                <a:spcPts val="0"/>
              </a:spcBef>
              <a:buFont typeface="Arial" panose="020B0604020202020204" pitchFamily="34" charset="0"/>
              <a:buChar char="•"/>
            </a:pPr>
            <a:r>
              <a:rPr lang="mn-MN" sz="2000" dirty="0"/>
              <a:t>Хэрэг үйлдэх үедээ 18 насанд хүрсэн боловч оюун санаа, сэтгэхүйн хөгжлийн хувьд өсвөр насны хүүхдийн хэмжээнд, юмс үзэгдлийн мөн чанар, үр дагаврыг ухамсарлан ойлгох чадвар сул, сэтгэхүй, оюун санааны хөгжлийн хувьд насанд хүрээгүй, өсвөр насны хүүхдийн адил сэтгэж, үйлдэл хийж байгаа хүний хувьд хэрэглэж болох онцгой тохиолдол /УДШ-ийн тогтоол, 2019-06-05, №254/</a:t>
            </a:r>
          </a:p>
          <a:p>
            <a:pPr marL="342900" indent="-342900" algn="just">
              <a:spcBef>
                <a:spcPts val="0"/>
              </a:spcBef>
              <a:buFont typeface="Arial" panose="020B0604020202020204" pitchFamily="34" charset="0"/>
              <a:buChar char="•"/>
            </a:pPr>
            <a:r>
              <a:rPr lang="mn-MN" sz="2000" dirty="0"/>
              <a:t>Шинжээчийн дүгнэлтээр: 18-21 насны хүн сэтгэхүй, оюун санааны хөгжлийн хувьд өсвөр насны хүний адил байх нөхцөл байдал тогтоогдсон бол</a:t>
            </a:r>
          </a:p>
          <a:p>
            <a:pPr marL="342900" indent="-342900" algn="just">
              <a:spcBef>
                <a:spcPts val="0"/>
              </a:spcBef>
              <a:buFont typeface="Arial" panose="020B0604020202020204" pitchFamily="34" charset="0"/>
              <a:buChar char="•"/>
            </a:pPr>
            <a:r>
              <a:rPr lang="mn-MN" sz="2000" b="1" dirty="0">
                <a:solidFill>
                  <a:srgbClr val="FF0000"/>
                </a:solidFill>
              </a:rPr>
              <a:t>шинжээч, мэргэжилтний оролцоо + хувийн байдлын талаарх шүүхийн дүгнэлт</a:t>
            </a:r>
          </a:p>
          <a:p>
            <a:pPr algn="just">
              <a:spcBef>
                <a:spcPts val="0"/>
              </a:spcBef>
            </a:pPr>
            <a:r>
              <a:rPr lang="mn-MN" sz="2000" dirty="0"/>
              <a:t> </a:t>
            </a:r>
          </a:p>
          <a:p>
            <a:pPr marL="342900" indent="-342900" algn="just">
              <a:spcBef>
                <a:spcPts val="0"/>
              </a:spcBef>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en-US" sz="2000" b="1" dirty="0">
              <a:solidFill>
                <a:srgbClr val="FF0000"/>
              </a:solidFill>
            </a:endParaRPr>
          </a:p>
        </p:txBody>
      </p:sp>
    </p:spTree>
    <p:extLst>
      <p:ext uri="{BB962C8B-B14F-4D97-AF65-F5344CB8AC3E}">
        <p14:creationId xmlns:p14="http://schemas.microsoft.com/office/powerpoint/2010/main" val="183903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81EF-17E1-F523-7BEB-4945B266CAC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FB199D7-9A4C-D04F-6AF1-304E007986DC}"/>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B72F9E52-5F1D-D57B-1A38-4B65C6B4CD6C}"/>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01670BD9-6952-43FE-7F91-7CEB55754AE2}"/>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800DEEE-07CD-0463-72FA-2490DDBF50E4}"/>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EA34FAB-7AA2-4415-9134-0C2A3D1C52BA}"/>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F621CE3C-DAFE-2682-F8FA-021048165073}"/>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CDC899D1-FE3E-2C60-3E1F-6B5050AD77D5}"/>
              </a:ext>
            </a:extLst>
          </p:cNvPr>
          <p:cNvSpPr>
            <a:spLocks noGrp="1"/>
          </p:cNvSpPr>
          <p:nvPr>
            <p:ph type="ctrTitle"/>
          </p:nvPr>
        </p:nvSpPr>
        <p:spPr>
          <a:xfrm>
            <a:off x="1478079" y="136294"/>
            <a:ext cx="10134369" cy="1002552"/>
          </a:xfrm>
        </p:spPr>
        <p:txBody>
          <a:bodyPr/>
          <a:lstStyle/>
          <a:p>
            <a:r>
              <a:rPr lang="en-US" sz="4000" b="1" dirty="0"/>
              <a:t>IV. </a:t>
            </a:r>
            <a:r>
              <a:rPr lang="mn-MN" sz="4000" b="1" dirty="0"/>
              <a:t>дүгнэлт</a:t>
            </a:r>
            <a:endParaRPr lang="en-US" sz="4000" b="1" dirty="0"/>
          </a:p>
        </p:txBody>
      </p:sp>
      <p:sp>
        <p:nvSpPr>
          <p:cNvPr id="4" name="Text Placeholder 2">
            <a:extLst>
              <a:ext uri="{FF2B5EF4-FFF2-40B4-BE49-F238E27FC236}">
                <a16:creationId xmlns:a16="http://schemas.microsoft.com/office/drawing/2014/main" id="{8FB51610-E974-7C7D-B291-57314AE10B51}"/>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CCFBD747-479D-156B-E07D-832B055B9D9B}"/>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60E6F75A-77B5-23D3-7C3B-7BA401E4C712}"/>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E51DCCFD-B9AE-CA13-59D1-FEF88FAF7DD1}"/>
              </a:ext>
            </a:extLst>
          </p:cNvPr>
          <p:cNvSpPr txBox="1">
            <a:spLocks/>
          </p:cNvSpPr>
          <p:nvPr/>
        </p:nvSpPr>
        <p:spPr>
          <a:xfrm>
            <a:off x="1239677" y="1777453"/>
            <a:ext cx="5999987" cy="2768039"/>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mn-lt"/>
              </a:rPr>
              <a:t>📊 </a:t>
            </a:r>
            <a:r>
              <a:rPr lang="en-US" sz="2000" b="1" dirty="0" err="1">
                <a:latin typeface="+mn-lt"/>
              </a:rPr>
              <a:t>Шүүхийн</a:t>
            </a:r>
            <a:r>
              <a:rPr lang="en-US" sz="2000" b="1" dirty="0">
                <a:latin typeface="+mn-lt"/>
              </a:rPr>
              <a:t> </a:t>
            </a:r>
            <a:r>
              <a:rPr lang="en-US" sz="2000" b="1" dirty="0" err="1">
                <a:solidFill>
                  <a:srgbClr val="FF0000"/>
                </a:solidFill>
                <a:highlight>
                  <a:srgbClr val="FFFF00"/>
                </a:highlight>
                <a:latin typeface="+mn-lt"/>
              </a:rPr>
              <a:t>шийдвэрийн</a:t>
            </a:r>
            <a:r>
              <a:rPr lang="en-US" sz="2000" b="1" dirty="0">
                <a:latin typeface="+mn-lt"/>
              </a:rPr>
              <a:t> </a:t>
            </a:r>
            <a:r>
              <a:rPr lang="en-US" sz="2000" b="1" dirty="0" err="1">
                <a:latin typeface="+mn-lt"/>
              </a:rPr>
              <a:t>хураангуй</a:t>
            </a:r>
            <a:r>
              <a:rPr lang="en-US" sz="2000" b="1" dirty="0">
                <a:latin typeface="+mn-lt"/>
              </a:rPr>
              <a:t> (473</a:t>
            </a:r>
            <a:r>
              <a:rPr lang="mn-MN" sz="2000" b="1" dirty="0">
                <a:latin typeface="+mn-lt"/>
              </a:rPr>
              <a:t>/100</a:t>
            </a:r>
            <a:r>
              <a:rPr lang="en-US" sz="2000" b="1" dirty="0">
                <a:latin typeface="+mn-lt"/>
              </a:rPr>
              <a:t>%)</a:t>
            </a:r>
          </a:p>
          <a:p>
            <a:pPr lvl="0"/>
            <a:r>
              <a:rPr lang="en-US" sz="2000" b="1" dirty="0">
                <a:latin typeface="+mn-lt"/>
              </a:rPr>
              <a:t>🟥 </a:t>
            </a:r>
            <a:r>
              <a:rPr lang="en-US" sz="2000" b="1" dirty="0" err="1">
                <a:solidFill>
                  <a:srgbClr val="FF0000"/>
                </a:solidFill>
                <a:latin typeface="+mn-lt"/>
              </a:rPr>
              <a:t>Ял</a:t>
            </a:r>
            <a:r>
              <a:rPr lang="en-US" sz="2000" b="1" dirty="0">
                <a:solidFill>
                  <a:srgbClr val="FF0000"/>
                </a:solidFill>
                <a:latin typeface="+mn-lt"/>
              </a:rPr>
              <a:t> </a:t>
            </a:r>
            <a:r>
              <a:rPr lang="en-US" sz="2000" b="1" dirty="0" err="1">
                <a:solidFill>
                  <a:srgbClr val="FF0000"/>
                </a:solidFill>
                <a:latin typeface="+mn-lt"/>
              </a:rPr>
              <a:t>оногдуулсан</a:t>
            </a:r>
            <a:r>
              <a:rPr lang="en-US" sz="2000" b="1" dirty="0">
                <a:solidFill>
                  <a:srgbClr val="FF0000"/>
                </a:solidFill>
                <a:latin typeface="+mn-lt"/>
              </a:rPr>
              <a:t>: 219 (46%)</a:t>
            </a:r>
          </a:p>
          <a:p>
            <a:pPr lvl="0"/>
            <a:r>
              <a:rPr lang="en-US" sz="2000" b="1" dirty="0">
                <a:latin typeface="+mn-lt"/>
              </a:rPr>
              <a:t>🟦 </a:t>
            </a:r>
            <a:r>
              <a:rPr lang="mn-MN" sz="2000" b="1" dirty="0">
                <a:solidFill>
                  <a:schemeClr val="accent4">
                    <a:lumMod val="75000"/>
                  </a:schemeClr>
                </a:solidFill>
                <a:latin typeface="+mn-lt"/>
              </a:rPr>
              <a:t>Ялын бус х</a:t>
            </a:r>
            <a:r>
              <a:rPr lang="en-US" sz="2000" b="1" dirty="0" err="1">
                <a:solidFill>
                  <a:schemeClr val="accent4">
                    <a:lumMod val="75000"/>
                  </a:schemeClr>
                </a:solidFill>
                <a:latin typeface="+mn-lt"/>
              </a:rPr>
              <a:t>үмүүжлийн</a:t>
            </a:r>
            <a:r>
              <a:rPr lang="en-US" sz="2000" b="1" dirty="0">
                <a:solidFill>
                  <a:schemeClr val="accent4">
                    <a:lumMod val="75000"/>
                  </a:schemeClr>
                </a:solidFill>
                <a:latin typeface="+mn-lt"/>
              </a:rPr>
              <a:t> </a:t>
            </a:r>
            <a:r>
              <a:rPr lang="en-US" sz="2000" b="1" dirty="0" err="1">
                <a:solidFill>
                  <a:schemeClr val="accent4">
                    <a:lumMod val="75000"/>
                  </a:schemeClr>
                </a:solidFill>
                <a:latin typeface="+mn-lt"/>
              </a:rPr>
              <a:t>албадлага</a:t>
            </a:r>
            <a:r>
              <a:rPr lang="en-US" sz="2000" b="1" dirty="0">
                <a:solidFill>
                  <a:schemeClr val="accent4">
                    <a:lumMod val="75000"/>
                  </a:schemeClr>
                </a:solidFill>
                <a:latin typeface="+mn-lt"/>
              </a:rPr>
              <a:t>: 179 (38%)</a:t>
            </a:r>
          </a:p>
          <a:p>
            <a:pPr lvl="0"/>
            <a:r>
              <a:rPr lang="en-US" sz="2000" b="1" dirty="0">
                <a:latin typeface="+mn-lt"/>
              </a:rPr>
              <a:t>🟩 </a:t>
            </a:r>
            <a:r>
              <a:rPr lang="en-US" sz="2000" b="1" dirty="0" err="1">
                <a:latin typeface="+mn-lt"/>
              </a:rPr>
              <a:t>Ялаас</a:t>
            </a:r>
            <a:r>
              <a:rPr lang="en-US" sz="2000" b="1" dirty="0">
                <a:latin typeface="+mn-lt"/>
              </a:rPr>
              <a:t> </a:t>
            </a:r>
            <a:r>
              <a:rPr lang="en-US" sz="2000" b="1" dirty="0" err="1">
                <a:latin typeface="+mn-lt"/>
              </a:rPr>
              <a:t>чөлөөлсөн</a:t>
            </a:r>
            <a:r>
              <a:rPr lang="en-US" sz="2000" b="1" dirty="0">
                <a:latin typeface="+mn-lt"/>
              </a:rPr>
              <a:t>: 39 (8.2%)</a:t>
            </a:r>
          </a:p>
          <a:p>
            <a:pPr lvl="0"/>
            <a:r>
              <a:rPr lang="en-US" sz="2000" b="1" dirty="0">
                <a:latin typeface="+mn-lt"/>
              </a:rPr>
              <a:t>🟧 </a:t>
            </a:r>
            <a:r>
              <a:rPr lang="en-US" sz="2000" b="1" dirty="0" err="1">
                <a:latin typeface="+mn-lt"/>
              </a:rPr>
              <a:t>Хэрэгсэхгүй</a:t>
            </a:r>
            <a:r>
              <a:rPr lang="en-US" sz="2000" b="1" dirty="0">
                <a:latin typeface="+mn-lt"/>
              </a:rPr>
              <a:t> </a:t>
            </a:r>
            <a:r>
              <a:rPr lang="en-US" sz="2000" b="1" dirty="0" err="1">
                <a:latin typeface="+mn-lt"/>
              </a:rPr>
              <a:t>болгосон</a:t>
            </a:r>
            <a:r>
              <a:rPr lang="en-US" sz="2000" b="1" dirty="0">
                <a:latin typeface="+mn-lt"/>
              </a:rPr>
              <a:t>/</a:t>
            </a:r>
            <a:r>
              <a:rPr lang="en-US" sz="2000" b="1" dirty="0" err="1">
                <a:latin typeface="+mn-lt"/>
              </a:rPr>
              <a:t>Цагаатгасан</a:t>
            </a:r>
            <a:r>
              <a:rPr lang="en-US" sz="2000" b="1" dirty="0">
                <a:latin typeface="+mn-lt"/>
              </a:rPr>
              <a:t>: 36 </a:t>
            </a:r>
            <a:r>
              <a:rPr lang="en-US" sz="2000" b="1" dirty="0" err="1">
                <a:latin typeface="+mn-lt"/>
              </a:rPr>
              <a:t>хэрэг</a:t>
            </a:r>
            <a:r>
              <a:rPr lang="en-US" sz="2000" b="1" dirty="0">
                <a:latin typeface="+mn-lt"/>
              </a:rPr>
              <a:t> (7.6%)</a:t>
            </a:r>
          </a:p>
          <a:p>
            <a:r>
              <a:rPr lang="en-US" sz="2000" b="1" dirty="0">
                <a:latin typeface="+mn-lt"/>
              </a:rPr>
              <a:t> </a:t>
            </a:r>
          </a:p>
          <a:p>
            <a:pPr algn="just">
              <a:spcBef>
                <a:spcPts val="0"/>
              </a:spcBef>
            </a:pPr>
            <a:endParaRPr lang="mn-MN" sz="2800" b="1" dirty="0">
              <a:latin typeface="+mn-lt"/>
            </a:endParaRPr>
          </a:p>
          <a:p>
            <a:pPr marL="342900" indent="-342900" algn="just">
              <a:spcBef>
                <a:spcPts val="0"/>
              </a:spcBef>
              <a:buFont typeface="Arial" panose="020B0604020202020204" pitchFamily="34" charset="0"/>
              <a:buChar char="•"/>
            </a:pPr>
            <a:endParaRPr lang="mn-MN" sz="2800" b="1" dirty="0">
              <a:latin typeface="+mn-lt"/>
            </a:endParaRPr>
          </a:p>
          <a:p>
            <a:pPr marL="342900" indent="-342900">
              <a:buFont typeface="Arial" panose="020B0604020202020204" pitchFamily="34" charset="0"/>
              <a:buChar char="•"/>
            </a:pPr>
            <a:endParaRPr lang="mn-MN" sz="2800" b="1" dirty="0">
              <a:latin typeface="+mn-lt"/>
            </a:endParaRPr>
          </a:p>
          <a:p>
            <a:pPr marL="342900" indent="-342900">
              <a:buFont typeface="Arial" panose="020B0604020202020204" pitchFamily="34" charset="0"/>
              <a:buChar char="•"/>
            </a:pPr>
            <a:endParaRPr lang="en-US" sz="2800" b="1" dirty="0">
              <a:solidFill>
                <a:srgbClr val="FF0000"/>
              </a:solidFill>
              <a:latin typeface="+mn-lt"/>
            </a:endParaRPr>
          </a:p>
        </p:txBody>
      </p:sp>
      <p:sp>
        <p:nvSpPr>
          <p:cNvPr id="25" name="TextBox 24">
            <a:extLst>
              <a:ext uri="{FF2B5EF4-FFF2-40B4-BE49-F238E27FC236}">
                <a16:creationId xmlns:a16="http://schemas.microsoft.com/office/drawing/2014/main" id="{EFB7467E-BE13-DE84-AF79-0FA1EFC65619}"/>
              </a:ext>
            </a:extLst>
          </p:cNvPr>
          <p:cNvSpPr txBox="1"/>
          <p:nvPr/>
        </p:nvSpPr>
        <p:spPr>
          <a:xfrm>
            <a:off x="7496724" y="2205880"/>
            <a:ext cx="4771316" cy="1631216"/>
          </a:xfrm>
          <a:prstGeom prst="rect">
            <a:avLst/>
          </a:prstGeom>
          <a:noFill/>
        </p:spPr>
        <p:txBody>
          <a:bodyPr wrap="square" rtlCol="0">
            <a:spAutoFit/>
          </a:bodyPr>
          <a:lstStyle/>
          <a:p>
            <a:r>
              <a:rPr lang="en-US" sz="2000" b="1" dirty="0"/>
              <a:t>⚖️ </a:t>
            </a:r>
            <a:r>
              <a:rPr lang="en-US" sz="2000" b="1" dirty="0" err="1"/>
              <a:t>Ял</a:t>
            </a:r>
            <a:r>
              <a:rPr lang="en-US" sz="2000" b="1" dirty="0"/>
              <a:t> </a:t>
            </a:r>
            <a:r>
              <a:rPr lang="en-US" sz="2000" b="1" dirty="0" err="1"/>
              <a:t>оногдуулсан</a:t>
            </a:r>
            <a:r>
              <a:rPr lang="en-US" sz="2000" b="1" dirty="0"/>
              <a:t> 219 </a:t>
            </a:r>
            <a:r>
              <a:rPr lang="mn-MN" sz="2000" b="1" dirty="0"/>
              <a:t>шийдвэр:</a:t>
            </a:r>
            <a:endParaRPr lang="en-US" sz="2000" dirty="0"/>
          </a:p>
          <a:p>
            <a:pPr lvl="0"/>
            <a:r>
              <a:rPr lang="en-US" sz="2000" dirty="0"/>
              <a:t>🔴 </a:t>
            </a:r>
            <a:r>
              <a:rPr lang="en-US" sz="2000" b="1" dirty="0" err="1">
                <a:solidFill>
                  <a:srgbClr val="FF0000"/>
                </a:solidFill>
              </a:rPr>
              <a:t>Хорих</a:t>
            </a:r>
            <a:r>
              <a:rPr lang="en-US" sz="2000" b="1" dirty="0">
                <a:solidFill>
                  <a:srgbClr val="FF0000"/>
                </a:solidFill>
              </a:rPr>
              <a:t> </a:t>
            </a:r>
            <a:r>
              <a:rPr lang="en-US" sz="2000" b="1" dirty="0" err="1">
                <a:solidFill>
                  <a:srgbClr val="FF0000"/>
                </a:solidFill>
              </a:rPr>
              <a:t>ял</a:t>
            </a:r>
            <a:r>
              <a:rPr lang="en-US" sz="2000" b="1" dirty="0">
                <a:solidFill>
                  <a:srgbClr val="FF0000"/>
                </a:solidFill>
              </a:rPr>
              <a:t>:</a:t>
            </a:r>
            <a:r>
              <a:rPr lang="en-US" sz="2000" dirty="0">
                <a:solidFill>
                  <a:srgbClr val="FF0000"/>
                </a:solidFill>
              </a:rPr>
              <a:t> 88</a:t>
            </a:r>
            <a:r>
              <a:rPr lang="mn-MN" sz="2000" dirty="0">
                <a:solidFill>
                  <a:srgbClr val="FF0000"/>
                </a:solidFill>
              </a:rPr>
              <a:t> </a:t>
            </a:r>
            <a:r>
              <a:rPr lang="en-US" sz="2000" dirty="0">
                <a:solidFill>
                  <a:srgbClr val="FF0000"/>
                </a:solidFill>
              </a:rPr>
              <a:t>(40%)</a:t>
            </a:r>
          </a:p>
          <a:p>
            <a:pPr lvl="0"/>
            <a:r>
              <a:rPr lang="en-US" sz="2000" dirty="0"/>
              <a:t>🟠 </a:t>
            </a:r>
            <a:r>
              <a:rPr lang="mn-MN" sz="2000" b="1" dirty="0"/>
              <a:t>Х</a:t>
            </a:r>
            <a:r>
              <a:rPr lang="en-US" sz="2000" b="1" dirty="0" err="1"/>
              <a:t>ойшлуулсан</a:t>
            </a:r>
            <a:r>
              <a:rPr lang="en-US" sz="2000" b="1" dirty="0"/>
              <a:t>:</a:t>
            </a:r>
            <a:r>
              <a:rPr lang="en-US" sz="2000" dirty="0"/>
              <a:t> 25 (28%)</a:t>
            </a:r>
          </a:p>
          <a:p>
            <a:pPr lvl="0"/>
            <a:r>
              <a:rPr lang="en-US" sz="2000" dirty="0"/>
              <a:t>🟢 </a:t>
            </a:r>
            <a:r>
              <a:rPr lang="en-US" sz="2000" b="1" dirty="0" err="1">
                <a:solidFill>
                  <a:srgbClr val="FF0000"/>
                </a:solidFill>
              </a:rPr>
              <a:t>Бусад</a:t>
            </a:r>
            <a:r>
              <a:rPr lang="en-US" sz="2000" b="1" dirty="0">
                <a:solidFill>
                  <a:srgbClr val="FF0000"/>
                </a:solidFill>
              </a:rPr>
              <a:t> </a:t>
            </a:r>
            <a:r>
              <a:rPr lang="en-US" sz="2000" b="1" dirty="0" err="1">
                <a:solidFill>
                  <a:srgbClr val="FF0000"/>
                </a:solidFill>
              </a:rPr>
              <a:t>ял</a:t>
            </a:r>
            <a:r>
              <a:rPr lang="en-US" sz="2000" b="1" dirty="0">
                <a:solidFill>
                  <a:srgbClr val="FF0000"/>
                </a:solidFill>
              </a:rPr>
              <a:t>:</a:t>
            </a:r>
            <a:r>
              <a:rPr lang="en-US" sz="2000" dirty="0">
                <a:solidFill>
                  <a:srgbClr val="FF0000"/>
                </a:solidFill>
              </a:rPr>
              <a:t> </a:t>
            </a:r>
            <a:r>
              <a:rPr lang="mn-MN" sz="2000" dirty="0">
                <a:solidFill>
                  <a:srgbClr val="FF0000"/>
                </a:solidFill>
              </a:rPr>
              <a:t>131 </a:t>
            </a:r>
            <a:r>
              <a:rPr lang="en-US" sz="2000" dirty="0">
                <a:solidFill>
                  <a:srgbClr val="FF0000"/>
                </a:solidFill>
              </a:rPr>
              <a:t>(</a:t>
            </a:r>
            <a:r>
              <a:rPr lang="mn-MN" sz="2000" dirty="0">
                <a:solidFill>
                  <a:srgbClr val="FF0000"/>
                </a:solidFill>
              </a:rPr>
              <a:t>60</a:t>
            </a:r>
            <a:r>
              <a:rPr lang="en-US" sz="2000" dirty="0">
                <a:solidFill>
                  <a:srgbClr val="FF0000"/>
                </a:solidFill>
              </a:rPr>
              <a:t>%)</a:t>
            </a:r>
          </a:p>
          <a:p>
            <a:endParaRPr lang="en-US" sz="2000" dirty="0"/>
          </a:p>
        </p:txBody>
      </p:sp>
      <p:cxnSp>
        <p:nvCxnSpPr>
          <p:cNvPr id="29" name="Straight Arrow Connector 28">
            <a:extLst>
              <a:ext uri="{FF2B5EF4-FFF2-40B4-BE49-F238E27FC236}">
                <a16:creationId xmlns:a16="http://schemas.microsoft.com/office/drawing/2014/main" id="{E083A154-0557-0F6A-7E52-F71F8EC4C870}"/>
              </a:ext>
            </a:extLst>
          </p:cNvPr>
          <p:cNvCxnSpPr/>
          <p:nvPr/>
        </p:nvCxnSpPr>
        <p:spPr>
          <a:xfrm>
            <a:off x="4629978" y="2428461"/>
            <a:ext cx="293204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0" name="TextBox 29">
            <a:extLst>
              <a:ext uri="{FF2B5EF4-FFF2-40B4-BE49-F238E27FC236}">
                <a16:creationId xmlns:a16="http://schemas.microsoft.com/office/drawing/2014/main" id="{D3A560C1-CACF-2B6F-B018-55683B41EEBC}"/>
              </a:ext>
            </a:extLst>
          </p:cNvPr>
          <p:cNvSpPr txBox="1"/>
          <p:nvPr/>
        </p:nvSpPr>
        <p:spPr>
          <a:xfrm>
            <a:off x="2584267" y="4492051"/>
            <a:ext cx="9246243" cy="1938992"/>
          </a:xfrm>
          <a:prstGeom prst="rect">
            <a:avLst/>
          </a:prstGeom>
          <a:noFill/>
        </p:spPr>
        <p:txBody>
          <a:bodyPr wrap="square" rtlCol="0">
            <a:spAutoFit/>
          </a:bodyPr>
          <a:lstStyle/>
          <a:p>
            <a:pPr marL="285750" indent="-285750">
              <a:buFont typeface="Wingdings" panose="05000000000000000000" pitchFamily="2" charset="2"/>
              <a:buChar char="q"/>
            </a:pPr>
            <a:r>
              <a:rPr lang="mn-MN" sz="2400" dirty="0"/>
              <a:t>Судалгааг </a:t>
            </a:r>
            <a:r>
              <a:rPr lang="en-US" sz="2400" dirty="0"/>
              <a:t>(</a:t>
            </a:r>
            <a:r>
              <a:rPr lang="mn-MN" sz="2400" dirty="0"/>
              <a:t>статистик</a:t>
            </a:r>
            <a:r>
              <a:rPr lang="en-US" sz="2400" dirty="0"/>
              <a:t>)</a:t>
            </a:r>
            <a:r>
              <a:rPr lang="mn-MN" sz="2400" dirty="0"/>
              <a:t> төрөлжүүлэх, нарийвчлах</a:t>
            </a:r>
          </a:p>
          <a:p>
            <a:pPr marL="285750" indent="-285750">
              <a:buFont typeface="Wingdings" panose="05000000000000000000" pitchFamily="2" charset="2"/>
              <a:buChar char="q"/>
            </a:pPr>
            <a:r>
              <a:rPr lang="mn-MN" sz="2400" dirty="0"/>
              <a:t>Хууль хэрэглээний зөрүүг арилгах</a:t>
            </a:r>
          </a:p>
          <a:p>
            <a:pPr marL="285750" indent="-285750">
              <a:buFont typeface="Wingdings" panose="05000000000000000000" pitchFamily="2" charset="2"/>
              <a:buChar char="q"/>
            </a:pPr>
            <a:r>
              <a:rPr lang="mn-MN" sz="2400" dirty="0"/>
              <a:t>Мэргэшүүлэх сургалт</a:t>
            </a:r>
          </a:p>
          <a:p>
            <a:pPr marL="285750" indent="-285750">
              <a:buFont typeface="Wingdings" panose="05000000000000000000" pitchFamily="2" charset="2"/>
              <a:buChar char="q"/>
            </a:pPr>
            <a:r>
              <a:rPr lang="mn-MN" sz="2400" dirty="0"/>
              <a:t>Ялын бус хүмүүжлийн чанартай албадлагын арга хэмжээг хуульд заасан үндэслэл журмаар хэрэглэх</a:t>
            </a:r>
          </a:p>
        </p:txBody>
      </p:sp>
    </p:spTree>
    <p:extLst>
      <p:ext uri="{BB962C8B-B14F-4D97-AF65-F5344CB8AC3E}">
        <p14:creationId xmlns:p14="http://schemas.microsoft.com/office/powerpoint/2010/main" val="20967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D6E87-EB66-4A5E-9B06-80AAB03C0350}"/>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6984FEDF-43A1-4D8D-849F-863F4014BE3D}"/>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82A27A0-5B48-4C4E-826E-98E4327F4F6C}"/>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1FB988-F30D-475B-A052-4B5FC0D7FEC7}"/>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6C046A-FD6C-4913-966B-016F979DE4DB}"/>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0B7ACB7C-F4DB-4742-8261-4784B21D3E41}"/>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extBox 1">
            <a:extLst>
              <a:ext uri="{FF2B5EF4-FFF2-40B4-BE49-F238E27FC236}">
                <a16:creationId xmlns:a16="http://schemas.microsoft.com/office/drawing/2014/main" id="{1197A91A-3B74-0097-ECFC-CDC056755D20}"/>
              </a:ext>
            </a:extLst>
          </p:cNvPr>
          <p:cNvSpPr txBox="1"/>
          <p:nvPr/>
        </p:nvSpPr>
        <p:spPr>
          <a:xfrm>
            <a:off x="1562100" y="1238250"/>
            <a:ext cx="6838950" cy="2585323"/>
          </a:xfrm>
          <a:prstGeom prst="rect">
            <a:avLst/>
          </a:prstGeom>
          <a:noFill/>
        </p:spPr>
        <p:txBody>
          <a:bodyPr wrap="square" rtlCol="0">
            <a:spAutoFit/>
          </a:bodyPr>
          <a:lstStyle/>
          <a:p>
            <a:endParaRPr lang="mn-MN" dirty="0"/>
          </a:p>
          <a:p>
            <a:endParaRPr lang="mn-MN" dirty="0"/>
          </a:p>
          <a:p>
            <a:endParaRPr lang="mn-MN" dirty="0"/>
          </a:p>
          <a:p>
            <a:endParaRPr lang="mn-MN" dirty="0"/>
          </a:p>
          <a:p>
            <a:endParaRPr lang="mn-MN" dirty="0"/>
          </a:p>
          <a:p>
            <a:endParaRPr lang="mn-MN" dirty="0"/>
          </a:p>
          <a:p>
            <a:endParaRPr lang="mn-MN" dirty="0"/>
          </a:p>
          <a:p>
            <a:endParaRPr lang="mn-MN" dirty="0"/>
          </a:p>
          <a:p>
            <a:endParaRPr lang="en-US" dirty="0"/>
          </a:p>
        </p:txBody>
      </p:sp>
      <p:sp>
        <p:nvSpPr>
          <p:cNvPr id="4" name="TextBox 3">
            <a:extLst>
              <a:ext uri="{FF2B5EF4-FFF2-40B4-BE49-F238E27FC236}">
                <a16:creationId xmlns:a16="http://schemas.microsoft.com/office/drawing/2014/main" id="{E7F62B9F-D656-18AF-D708-8167D89D4A9C}"/>
              </a:ext>
            </a:extLst>
          </p:cNvPr>
          <p:cNvSpPr txBox="1"/>
          <p:nvPr/>
        </p:nvSpPr>
        <p:spPr>
          <a:xfrm>
            <a:off x="2276475" y="2066925"/>
            <a:ext cx="8353425" cy="2677656"/>
          </a:xfrm>
          <a:prstGeom prst="rect">
            <a:avLst/>
          </a:prstGeom>
          <a:noFill/>
        </p:spPr>
        <p:txBody>
          <a:bodyPr wrap="square" rtlCol="0">
            <a:spAutoFit/>
          </a:bodyPr>
          <a:lstStyle/>
          <a:p>
            <a:r>
              <a:rPr lang="mn-MN" sz="2800" dirty="0">
                <a:solidFill>
                  <a:schemeClr val="accent4">
                    <a:lumMod val="75000"/>
                  </a:schemeClr>
                </a:solidFill>
              </a:rPr>
              <a:t>Хүүхэд бүр хайр, хүндэтгэлийг хүртэх эрхтэй. Энэ нь </a:t>
            </a:r>
            <a:r>
              <a:rPr lang="mn-MN" sz="2800" b="1" dirty="0">
                <a:solidFill>
                  <a:schemeClr val="accent4">
                    <a:lumMod val="75000"/>
                  </a:schemeClr>
                </a:solidFill>
              </a:rPr>
              <a:t>ёс суртахуун, хүнлэг нийгмийн суурь үнэт зүйл мөн</a:t>
            </a:r>
            <a:r>
              <a:rPr lang="mn-MN" sz="2800" dirty="0">
                <a:solidFill>
                  <a:schemeClr val="accent4">
                    <a:lumMod val="75000"/>
                  </a:schemeClr>
                </a:solidFill>
              </a:rPr>
              <a:t>.</a:t>
            </a:r>
          </a:p>
          <a:p>
            <a:endParaRPr lang="mn-MN" sz="2800" dirty="0"/>
          </a:p>
          <a:p>
            <a:endParaRPr lang="mn-MN" sz="2800" dirty="0"/>
          </a:p>
          <a:p>
            <a:endParaRPr lang="mn-MN" sz="2800" dirty="0"/>
          </a:p>
          <a:p>
            <a:r>
              <a:rPr lang="mn-MN" sz="2800" dirty="0">
                <a:solidFill>
                  <a:schemeClr val="accent4">
                    <a:lumMod val="75000"/>
                  </a:schemeClr>
                </a:solidFill>
              </a:rPr>
              <a:t>Анхаарал хандуулсанд баярлалаа. </a:t>
            </a:r>
            <a:endParaRPr lang="en-US" sz="2800" dirty="0">
              <a:solidFill>
                <a:schemeClr val="accent4">
                  <a:lumMod val="75000"/>
                </a:schemeClr>
              </a:solidFill>
            </a:endParaRPr>
          </a:p>
        </p:txBody>
      </p:sp>
    </p:spTree>
    <p:extLst>
      <p:ext uri="{BB962C8B-B14F-4D97-AF65-F5344CB8AC3E}">
        <p14:creationId xmlns:p14="http://schemas.microsoft.com/office/powerpoint/2010/main" val="313080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371A2-6C51-466B-AFBD-DC830F7F383F}"/>
              </a:ext>
            </a:extLst>
          </p:cNvPr>
          <p:cNvSpPr/>
          <p:nvPr/>
        </p:nvSpPr>
        <p:spPr>
          <a:xfrm>
            <a:off x="-1" y="0"/>
            <a:ext cx="12192001"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CF24A640-926A-4795-ADFF-A530EFF109A4}"/>
              </a:ext>
            </a:extLst>
          </p:cNvPr>
          <p:cNvSpPr/>
          <p:nvPr/>
        </p:nvSpPr>
        <p:spPr>
          <a:xfrm rot="5400000">
            <a:off x="2465235" y="2561274"/>
            <a:ext cx="316740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ong-CN" sz="3200" b="1" i="0" u="none" strike="noStrike" kern="1200" cap="none" spc="0" normalizeH="0" baseline="0" noProof="0" dirty="0">
                <a:ln>
                  <a:noFill/>
                </a:ln>
                <a:solidFill>
                  <a:schemeClr val="bg1"/>
                </a:solidFill>
                <a:effectLst/>
                <a:uLnTx/>
                <a:uFillTx/>
                <a:latin typeface="Mongolian BT"/>
                <a:ea typeface="+mn-ea"/>
                <a:cs typeface="Mongolian Baiti" panose="03000500000000000000" pitchFamily="66" charset="0"/>
              </a:rPr>
              <a:t>ᠳᠡᠭᠡᠳᠦ ᠰᠢᠭᠦᠬᠦ ᠶᠢᠨ ᠳᠡᠷᠭᠡᠳᠡᠬᠢ</a:t>
            </a:r>
            <a:endParaRPr kumimoji="0" lang="en-US" sz="3200" b="1" i="0" u="none" strike="noStrike" kern="1200" cap="none" spc="0" normalizeH="0" baseline="0" noProof="0" dirty="0">
              <a:ln>
                <a:noFill/>
              </a:ln>
              <a:solidFill>
                <a:schemeClr val="bg1"/>
              </a:solidFill>
              <a:effectLst/>
              <a:uLnTx/>
              <a:uFillTx/>
              <a:latin typeface="Mongolian B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ong-CN" sz="3200" b="1" i="0" u="none" strike="noStrike" kern="1200" cap="none" spc="0" normalizeH="0" baseline="0" noProof="0" dirty="0">
                <a:ln>
                  <a:noFill/>
                </a:ln>
                <a:solidFill>
                  <a:schemeClr val="bg1"/>
                </a:solidFill>
                <a:effectLst/>
                <a:uLnTx/>
                <a:uFillTx/>
                <a:latin typeface="Mongolian BT"/>
                <a:ea typeface="+mn-ea"/>
                <a:cs typeface="Mongolian Baiti" panose="03000500000000000000" pitchFamily="66" charset="0"/>
              </a:rPr>
              <a:t>ᠮᠣᠩᠭᠣᠯ ᠤᠯᠤᠰ ᠤᠨ</a:t>
            </a:r>
          </a:p>
        </p:txBody>
      </p:sp>
      <p:sp>
        <p:nvSpPr>
          <p:cNvPr id="11" name="Rectangle 10">
            <a:extLst>
              <a:ext uri="{FF2B5EF4-FFF2-40B4-BE49-F238E27FC236}">
                <a16:creationId xmlns:a16="http://schemas.microsoft.com/office/drawing/2014/main" id="{3300697A-F2F4-4363-9998-97FC0DDA20D2}"/>
              </a:ext>
            </a:extLst>
          </p:cNvPr>
          <p:cNvSpPr/>
          <p:nvPr/>
        </p:nvSpPr>
        <p:spPr>
          <a:xfrm rot="5400000">
            <a:off x="6735578" y="2622830"/>
            <a:ext cx="3050096" cy="954107"/>
          </a:xfrm>
          <a:prstGeom prst="rect">
            <a:avLst/>
          </a:prstGeom>
        </p:spPr>
        <p:txBody>
          <a:bodyPr wrap="square">
            <a:spAutoFit/>
          </a:bodyPr>
          <a:lstStyle/>
          <a:p>
            <a:pPr lvl="0" algn="ctr">
              <a:defRPr/>
            </a:pPr>
            <a:r>
              <a:rPr kumimoji="0" lang="mn-Mong-CN" sz="2800" b="1" i="0" u="none" strike="noStrike" kern="1200" cap="none" spc="0" normalizeH="0" baseline="0" noProof="0">
                <a:ln>
                  <a:noFill/>
                </a:ln>
                <a:solidFill>
                  <a:schemeClr val="bg1"/>
                </a:solidFill>
                <a:effectLst/>
                <a:uLnTx/>
                <a:uFillTx/>
                <a:latin typeface="Calibri" panose="020F0502020204030204"/>
                <a:ea typeface="+mn-ea"/>
                <a:cs typeface="Mongolian Baiti" panose="03000500000000000000" pitchFamily="66" charset="0"/>
              </a:rPr>
              <a:t>ᠮᠡᠳᠡᠭᠡᠯᠡᠯ ᠦᠨ </a:t>
            </a:r>
            <a:r>
              <a:rPr lang="mn-Mong-CN" sz="2800" b="1">
                <a:solidFill>
                  <a:schemeClr val="bg1"/>
                </a:solidFill>
              </a:rPr>
              <a:t>ᠠᠺᠠᠳᠧᠮᠢ</a:t>
            </a:r>
            <a:endParaRPr kumimoji="0" lang="mn-MN" sz="2800" b="1" i="0" u="none" strike="noStrike" kern="1200" cap="none" spc="0" normalizeH="0" baseline="0" noProof="0" dirty="0">
              <a:ln>
                <a:noFill/>
              </a:ln>
              <a:solidFill>
                <a:schemeClr val="bg1"/>
              </a:solidFill>
              <a:effectLst/>
              <a:uLnTx/>
              <a:uFillTx/>
              <a:latin typeface="Calibri" panose="020F0502020204030204"/>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ong-CN" sz="2800" b="1" i="0" u="none" strike="noStrike" kern="1200" cap="none" spc="0" normalizeH="0" baseline="0" noProof="0" dirty="0">
                <a:ln>
                  <a:noFill/>
                </a:ln>
                <a:solidFill>
                  <a:schemeClr val="bg1"/>
                </a:solidFill>
                <a:effectLst/>
                <a:uLnTx/>
                <a:uFillTx/>
                <a:latin typeface="Calibri" panose="020F0502020204030204"/>
                <a:ea typeface="+mn-ea"/>
                <a:cs typeface="Mongolian Baiti" panose="03000500000000000000" pitchFamily="66" charset="0"/>
              </a:rPr>
              <a:t>ᠰᠢᠭᠦᠬᠦ ᠶᠢᠨ ᠰᠤᠷᠭᠠᠯᠲᠠ᠂ ᠰᠤᠳᠤᠯᠭ᠎ᠠ᠂</a:t>
            </a:r>
          </a:p>
        </p:txBody>
      </p:sp>
      <p:pic>
        <p:nvPicPr>
          <p:cNvPr id="8" name="Picture 7">
            <a:extLst>
              <a:ext uri="{FF2B5EF4-FFF2-40B4-BE49-F238E27FC236}">
                <a16:creationId xmlns:a16="http://schemas.microsoft.com/office/drawing/2014/main" id="{304CD528-A28F-446A-872C-DB71692DBC72}"/>
              </a:ext>
            </a:extLst>
          </p:cNvPr>
          <p:cNvPicPr>
            <a:picLocks noChangeAspect="1"/>
          </p:cNvPicPr>
          <p:nvPr/>
        </p:nvPicPr>
        <p:blipFill>
          <a:blip r:embed="rId3"/>
          <a:stretch>
            <a:fillRect/>
          </a:stretch>
        </p:blipFill>
        <p:spPr>
          <a:xfrm>
            <a:off x="4701758" y="1057891"/>
            <a:ext cx="3225899" cy="4083984"/>
          </a:xfrm>
          <a:prstGeom prst="rect">
            <a:avLst/>
          </a:prstGeom>
        </p:spPr>
      </p:pic>
    </p:spTree>
    <p:extLst>
      <p:ext uri="{BB962C8B-B14F-4D97-AF65-F5344CB8AC3E}">
        <p14:creationId xmlns:p14="http://schemas.microsoft.com/office/powerpoint/2010/main" val="92188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F7D3-252E-FC89-B6EF-8DB6B465960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C4E6894-A4F1-FBA1-02C7-4609DBB4942F}"/>
              </a:ext>
            </a:extLst>
          </p:cNvPr>
          <p:cNvSpPr/>
          <p:nvPr/>
        </p:nvSpPr>
        <p:spPr>
          <a:xfrm>
            <a:off x="-1" y="12507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0B17AC0B-9EC6-5B17-430D-49D236801BA1}"/>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7589CC4D-1697-4F03-2085-C3C5FBAD842A}"/>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D0CE327-C12B-C268-8FC5-CF745561BDD7}"/>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3F668F3-595C-4088-9D05-294F9D0789FB}"/>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9B9C04CD-3621-D4F6-53C7-58C4FD09EF5C}"/>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3DAE3A9C-03F3-945E-8085-5BC6E1339CB3}"/>
              </a:ext>
            </a:extLst>
          </p:cNvPr>
          <p:cNvSpPr>
            <a:spLocks noGrp="1"/>
          </p:cNvSpPr>
          <p:nvPr>
            <p:ph type="ctrTitle"/>
          </p:nvPr>
        </p:nvSpPr>
        <p:spPr>
          <a:xfrm>
            <a:off x="1627321" y="311837"/>
            <a:ext cx="10134369" cy="1002552"/>
          </a:xfrm>
        </p:spPr>
        <p:txBody>
          <a:bodyPr/>
          <a:lstStyle/>
          <a:p>
            <a:r>
              <a:rPr lang="en-US" sz="4800" b="1" dirty="0"/>
              <a:t>I. </a:t>
            </a:r>
            <a:r>
              <a:rPr lang="mn-MN" sz="4800" b="1" dirty="0"/>
              <a:t>Зарчим, үндэслэл, хууль</a:t>
            </a:r>
            <a:endParaRPr lang="en-US" dirty="0"/>
          </a:p>
        </p:txBody>
      </p:sp>
      <p:sp>
        <p:nvSpPr>
          <p:cNvPr id="3" name="Text Placeholder 2">
            <a:extLst>
              <a:ext uri="{FF2B5EF4-FFF2-40B4-BE49-F238E27FC236}">
                <a16:creationId xmlns:a16="http://schemas.microsoft.com/office/drawing/2014/main" id="{02C68B0D-8ED2-E0DC-2483-48FAB56E73EF}"/>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4A81323D-2B89-94B3-0439-74A36AA9D942}"/>
              </a:ext>
            </a:extLst>
          </p:cNvPr>
          <p:cNvSpPr txBox="1">
            <a:spLocks/>
          </p:cNvSpPr>
          <p:nvPr/>
        </p:nvSpPr>
        <p:spPr>
          <a:xfrm>
            <a:off x="2105793" y="1434700"/>
            <a:ext cx="7980412" cy="4849283"/>
          </a:xfrm>
          <a:prstGeom prst="rect">
            <a:avLst/>
          </a:prstGeom>
        </p:spPr>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400" b="1" dirty="0">
                <a:solidFill>
                  <a:srgbClr val="FF0000"/>
                </a:solidFill>
              </a:rPr>
              <a:t>Өсвөр насны хүн </a:t>
            </a:r>
            <a:r>
              <a:rPr lang="mn-MN" sz="4800" b="1" dirty="0">
                <a:solidFill>
                  <a:srgbClr val="FF0000"/>
                </a:solidFill>
              </a:rPr>
              <a:t>≠</a:t>
            </a:r>
            <a:r>
              <a:rPr lang="mn-MN" sz="2400" b="1" dirty="0">
                <a:solidFill>
                  <a:srgbClr val="FF0000"/>
                </a:solidFill>
              </a:rPr>
              <a:t> Насанд хүрсэн хүн</a:t>
            </a:r>
          </a:p>
          <a:p>
            <a:pPr marL="342900" indent="-342900">
              <a:buFont typeface="Arial" panose="020B0604020202020204" pitchFamily="34" charset="0"/>
              <a:buChar char="•"/>
            </a:pPr>
            <a:r>
              <a:rPr lang="mn-MN" sz="2400" b="1" dirty="0"/>
              <a:t>Шударга ёс, хүнлэг энэрэнгүй ёс, ялгаатай байдлыг хүлээн зөвшөөрөх зарчим, процессын шударга байдал</a:t>
            </a:r>
          </a:p>
          <a:p>
            <a:pPr marL="342900" indent="-342900">
              <a:buFont typeface="Arial" panose="020B0604020202020204" pitchFamily="34" charset="0"/>
              <a:buChar char="•"/>
            </a:pPr>
            <a:r>
              <a:rPr lang="mn-MN" sz="2400" b="1" dirty="0"/>
              <a:t>Үндсэн хууль 16/11 Гэр бүл, хүүхдийн ашиг сонирхлыг төр хамгаална</a:t>
            </a:r>
          </a:p>
          <a:p>
            <a:pPr marL="342900" indent="-342900">
              <a:buFont typeface="Arial" panose="020B0604020202020204" pitchFamily="34" charset="0"/>
              <a:buChar char="•"/>
            </a:pPr>
            <a:r>
              <a:rPr lang="mn-MN" sz="2400" b="1" dirty="0"/>
              <a:t>Иргэний болон улс төрийн эрхийн тухай олон улсын пакт 14/4, 24/1</a:t>
            </a:r>
          </a:p>
          <a:p>
            <a:pPr marL="342900" indent="-342900">
              <a:buFont typeface="Arial" panose="020B0604020202020204" pitchFamily="34" charset="0"/>
              <a:buChar char="•"/>
            </a:pPr>
            <a:r>
              <a:rPr lang="mn-MN" sz="2400" b="1" dirty="0"/>
              <a:t>Хүүхдийн эрхийн тухай конвенц З/1, 9/1, 40</a:t>
            </a:r>
          </a:p>
          <a:p>
            <a:pPr marL="342900" indent="-342900">
              <a:buFont typeface="Arial" panose="020B0604020202020204" pitchFamily="34" charset="0"/>
              <a:buChar char="•"/>
            </a:pPr>
            <a:r>
              <a:rPr lang="en-US" sz="2400" b="1" dirty="0"/>
              <a:t>НҮБ-</a:t>
            </a:r>
            <a:r>
              <a:rPr lang="en-US" sz="2400" b="1" dirty="0" err="1"/>
              <a:t>ын</a:t>
            </a:r>
            <a:r>
              <a:rPr lang="en-US" sz="2400" b="1" dirty="0"/>
              <a:t> </a:t>
            </a:r>
            <a:r>
              <a:rPr lang="en-US" sz="2400" b="1" dirty="0" err="1"/>
              <a:t>Ерөнхий</a:t>
            </a:r>
            <a:r>
              <a:rPr lang="en-US" sz="2400" b="1" dirty="0"/>
              <a:t> </a:t>
            </a:r>
            <a:r>
              <a:rPr lang="en-US" sz="2400" b="1" dirty="0" err="1"/>
              <a:t>ассамблейн</a:t>
            </a:r>
            <a:r>
              <a:rPr lang="en-US" sz="2400" b="1" dirty="0"/>
              <a:t> </a:t>
            </a:r>
            <a:r>
              <a:rPr lang="mn-MN" sz="2400" b="1" dirty="0"/>
              <a:t>1985 оны </a:t>
            </a:r>
            <a:r>
              <a:rPr lang="en-US" sz="2400" b="1" dirty="0"/>
              <a:t>(Beijing Rules), 1990 </a:t>
            </a:r>
            <a:r>
              <a:rPr lang="en-US" sz="2400" b="1" dirty="0" err="1"/>
              <a:t>оны</a:t>
            </a:r>
            <a:r>
              <a:rPr lang="en-US" sz="2400" b="1" dirty="0"/>
              <a:t> (Havana Rules), 1990 </a:t>
            </a:r>
            <a:r>
              <a:rPr lang="en-US" sz="2400" b="1" dirty="0" err="1"/>
              <a:t>оны</a:t>
            </a:r>
            <a:r>
              <a:rPr lang="en-US" sz="2400" b="1" dirty="0"/>
              <a:t> (Tokyo Rules)</a:t>
            </a:r>
            <a:endParaRPr lang="mn-MN" sz="2400" b="1" dirty="0"/>
          </a:p>
          <a:p>
            <a:pPr marL="342900" indent="-342900">
              <a:buFont typeface="Arial" panose="020B0604020202020204" pitchFamily="34" charset="0"/>
              <a:buChar char="•"/>
            </a:pPr>
            <a:r>
              <a:rPr lang="mn-MN" sz="2400" b="1" dirty="0"/>
              <a:t>Эрүүгийн хэрэг хянан шийдвэрлэх тухай хууль 18-р бүлэг</a:t>
            </a:r>
          </a:p>
          <a:p>
            <a:pPr marL="342900" indent="-342900">
              <a:buFont typeface="Arial" panose="020B0604020202020204" pitchFamily="34" charset="0"/>
              <a:buChar char="•"/>
            </a:pPr>
            <a:r>
              <a:rPr lang="mn-MN" sz="2400" b="1" dirty="0"/>
              <a:t>Эрүүгийн хууль 8 дугаар бүлэг</a:t>
            </a:r>
          </a:p>
          <a:p>
            <a:pPr marL="342900" indent="-342900">
              <a:buFont typeface="Arial" panose="020B0604020202020204" pitchFamily="34" charset="0"/>
              <a:buChar char="•"/>
            </a:pPr>
            <a:endParaRPr lang="mn-MN" sz="2400" b="1" dirty="0"/>
          </a:p>
          <a:p>
            <a:pPr marL="342900" indent="-342900">
              <a:buFont typeface="Arial" panose="020B0604020202020204" pitchFamily="34" charset="0"/>
              <a:buChar char="•"/>
            </a:pPr>
            <a:endParaRPr lang="mn-MN" sz="2400" b="1" dirty="0"/>
          </a:p>
          <a:p>
            <a:endParaRPr lang="en-US" sz="2400" b="1" dirty="0"/>
          </a:p>
        </p:txBody>
      </p:sp>
    </p:spTree>
    <p:extLst>
      <p:ext uri="{BB962C8B-B14F-4D97-AF65-F5344CB8AC3E}">
        <p14:creationId xmlns:p14="http://schemas.microsoft.com/office/powerpoint/2010/main" val="407713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3AB9-85A3-A76B-3B44-68F6182BAE9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25152F2-6885-47A0-52BB-2A226EC8CEBC}"/>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93373971-4BF4-13A4-354D-CDC56601E579}"/>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57F8CE4F-26BE-D5FE-F843-C9B0AA1F6B82}"/>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B9008EB-4933-DB42-0443-4FD2F0CBA92C}"/>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07926A2-373F-35F9-0842-8497F8A0673B}"/>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B8F9B039-B056-DF2A-01DF-ADF943B7C79B}"/>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920F2DB1-E7BD-2C5A-1D57-A5CFDD3D0CDB}"/>
              </a:ext>
            </a:extLst>
          </p:cNvPr>
          <p:cNvSpPr>
            <a:spLocks noGrp="1"/>
          </p:cNvSpPr>
          <p:nvPr>
            <p:ph type="ctrTitle"/>
          </p:nvPr>
        </p:nvSpPr>
        <p:spPr>
          <a:xfrm>
            <a:off x="1627321" y="526630"/>
            <a:ext cx="10134369" cy="1002552"/>
          </a:xfrm>
        </p:spPr>
        <p:txBody>
          <a:bodyPr/>
          <a:lstStyle/>
          <a:p>
            <a:r>
              <a:rPr lang="mn-MN" sz="4800" b="1" dirty="0"/>
              <a:t>Өсвөр насны хүн</a:t>
            </a:r>
            <a:endParaRPr lang="en-US" dirty="0"/>
          </a:p>
        </p:txBody>
      </p:sp>
      <p:sp>
        <p:nvSpPr>
          <p:cNvPr id="3" name="Text Placeholder 2">
            <a:extLst>
              <a:ext uri="{FF2B5EF4-FFF2-40B4-BE49-F238E27FC236}">
                <a16:creationId xmlns:a16="http://schemas.microsoft.com/office/drawing/2014/main" id="{D0C20F05-CDF2-0952-D309-2B0B6984A5AC}"/>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3A53F5D2-6A0A-E9F7-1FD3-A315760ABEC1}"/>
              </a:ext>
            </a:extLst>
          </p:cNvPr>
          <p:cNvSpPr txBox="1">
            <a:spLocks/>
          </p:cNvSpPr>
          <p:nvPr/>
        </p:nvSpPr>
        <p:spPr>
          <a:xfrm>
            <a:off x="1627321" y="1923012"/>
            <a:ext cx="7980412" cy="4020588"/>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000" b="1" dirty="0"/>
              <a:t>Гэмт хэрэг үйлдэх үедээ 14 насанд хүрсэн 18 насанд хүрээгүй </a:t>
            </a:r>
          </a:p>
          <a:p>
            <a:pPr marL="342900" indent="-342900">
              <a:buFont typeface="Arial" panose="020B0604020202020204" pitchFamily="34" charset="0"/>
              <a:buChar char="•"/>
            </a:pPr>
            <a:r>
              <a:rPr lang="mn-MN" sz="2000" b="1" dirty="0"/>
              <a:t>18 насанд хүрсэн 21 насанд хүрээгүй</a:t>
            </a:r>
          </a:p>
          <a:p>
            <a:endParaRPr lang="mn-MN" sz="2000" b="1" dirty="0"/>
          </a:p>
          <a:p>
            <a:pPr marL="342900" indent="-342900">
              <a:buFont typeface="Arial" panose="020B0604020202020204" pitchFamily="34" charset="0"/>
              <a:buChar char="•"/>
            </a:pPr>
            <a:r>
              <a:rPr lang="mn-MN" sz="2000" b="1" dirty="0"/>
              <a:t>Бие махбод,</a:t>
            </a:r>
          </a:p>
          <a:p>
            <a:pPr marL="342900" indent="-342900">
              <a:buFont typeface="Arial" panose="020B0604020202020204" pitchFamily="34" charset="0"/>
              <a:buChar char="•"/>
            </a:pPr>
            <a:r>
              <a:rPr lang="mn-MN" sz="2000" b="1" dirty="0"/>
              <a:t>Оюун санааны хөгжил, </a:t>
            </a:r>
          </a:p>
          <a:p>
            <a:pPr marL="342900" indent="-342900">
              <a:buFont typeface="Arial" panose="020B0604020202020204" pitchFamily="34" charset="0"/>
              <a:buChar char="•"/>
            </a:pPr>
            <a:r>
              <a:rPr lang="mn-MN" sz="2000" b="1" dirty="0"/>
              <a:t>ухамсар, мэдлэг, оюун ухааны төлөвшил</a:t>
            </a:r>
          </a:p>
          <a:p>
            <a:pPr marL="342900" indent="-342900">
              <a:buFont typeface="Arial" panose="020B0604020202020204" pitchFamily="34" charset="0"/>
              <a:buChar char="•"/>
            </a:pPr>
            <a:r>
              <a:rPr lang="mn-MN" sz="2000" b="1" dirty="0"/>
              <a:t>нийгмийн харилцаанд бие даан оролцох чадвар, туршлага </a:t>
            </a:r>
            <a:endParaRPr lang="en-US" sz="2000" b="1" dirty="0"/>
          </a:p>
          <a:p>
            <a:pPr marL="342900" indent="-342900">
              <a:buFont typeface="Arial" panose="020B0604020202020204" pitchFamily="34" charset="0"/>
              <a:buChar char="•"/>
            </a:pPr>
            <a:r>
              <a:rPr lang="mn-MN" sz="2000" b="1" dirty="0">
                <a:solidFill>
                  <a:srgbClr val="FF0000"/>
                </a:solidFill>
              </a:rPr>
              <a:t>хүндэтгэн үзэх хувийн байдал </a:t>
            </a:r>
            <a:r>
              <a:rPr lang="mn-MN" sz="2000" b="1" dirty="0"/>
              <a:t>нь тэдгээрийг насанд хүрсэн хүнээс ялгаатай авч үзэх үндэслэл болдог.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Tree>
    <p:extLst>
      <p:ext uri="{BB962C8B-B14F-4D97-AF65-F5344CB8AC3E}">
        <p14:creationId xmlns:p14="http://schemas.microsoft.com/office/powerpoint/2010/main" val="347486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FA51-97A6-12A1-09AC-9DBB313BD49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92ECC84-3850-54AB-377C-5787BFE99921}"/>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3C928604-3EDF-19BF-F3E9-42668B3C63BD}"/>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D65CF62B-EC3E-364A-CD13-059B0802CAF4}"/>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58DCC30-D54F-97BC-0B62-65738705BA78}"/>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CE159C-4F00-1E60-F15C-19F557D6DCB2}"/>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B3F89C73-689A-C8E4-75B4-3C0C2E9BBCF1}"/>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E5032BFB-24F0-F2C6-B266-141E98F72C31}"/>
              </a:ext>
            </a:extLst>
          </p:cNvPr>
          <p:cNvSpPr>
            <a:spLocks noGrp="1"/>
          </p:cNvSpPr>
          <p:nvPr>
            <p:ph type="ctrTitle"/>
          </p:nvPr>
        </p:nvSpPr>
        <p:spPr>
          <a:xfrm>
            <a:off x="1478079" y="168752"/>
            <a:ext cx="10134369" cy="1002552"/>
          </a:xfrm>
        </p:spPr>
        <p:txBody>
          <a:bodyPr/>
          <a:lstStyle/>
          <a:p>
            <a:r>
              <a:rPr lang="en-US" b="1" dirty="0"/>
              <a:t>juvenile justice</a:t>
            </a:r>
            <a:r>
              <a:rPr lang="mn-MN" b="1" dirty="0"/>
              <a:t> </a:t>
            </a:r>
            <a:endParaRPr lang="en-US" b="1" dirty="0">
              <a:solidFill>
                <a:srgbClr val="00B050"/>
              </a:solidFill>
            </a:endParaRPr>
          </a:p>
        </p:txBody>
      </p:sp>
      <p:sp>
        <p:nvSpPr>
          <p:cNvPr id="4" name="Text Placeholder 2">
            <a:extLst>
              <a:ext uri="{FF2B5EF4-FFF2-40B4-BE49-F238E27FC236}">
                <a16:creationId xmlns:a16="http://schemas.microsoft.com/office/drawing/2014/main" id="{94612986-0301-A75D-6E1C-FD737CE06493}"/>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DAF7C2CF-B6CE-A922-F1EB-0BC58DF88F3B}"/>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7252EA0C-7C3F-D7F3-F674-0576062FC490}"/>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8F895345-1AF9-EEFD-C3A2-998340AA6C3D}"/>
              </a:ext>
            </a:extLst>
          </p:cNvPr>
          <p:cNvSpPr txBox="1">
            <a:spLocks/>
          </p:cNvSpPr>
          <p:nvPr/>
        </p:nvSpPr>
        <p:spPr>
          <a:xfrm>
            <a:off x="2303089" y="1486715"/>
            <a:ext cx="9091813" cy="6226151"/>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b="1" dirty="0"/>
              <a:t>Өсвөр насны хүнд зориулсан шударга ёсны тогтолцоо: </a:t>
            </a:r>
          </a:p>
          <a:p>
            <a:endParaRPr lang="mn-MN" sz="2000" b="1" dirty="0"/>
          </a:p>
          <a:p>
            <a:pPr marL="342900" indent="-342900">
              <a:buFont typeface="Arial" panose="020B0604020202020204" pitchFamily="34" charset="0"/>
              <a:buChar char="•"/>
            </a:pPr>
            <a:r>
              <a:rPr lang="mn-MN" sz="2000" b="1" dirty="0"/>
              <a:t>Шийтгэхээс илүүтэйгээр </a:t>
            </a:r>
          </a:p>
          <a:p>
            <a:pPr marL="342900" indent="-342900">
              <a:buFont typeface="Arial" panose="020B0604020202020204" pitchFamily="34" charset="0"/>
              <a:buChar char="•"/>
            </a:pPr>
            <a:r>
              <a:rPr lang="mn-MN" sz="2000" b="1" dirty="0"/>
              <a:t>хүмүүжүүлэх, </a:t>
            </a:r>
          </a:p>
          <a:p>
            <a:pPr marL="342900" indent="-342900">
              <a:buFont typeface="Arial" panose="020B0604020202020204" pitchFamily="34" charset="0"/>
              <a:buChar char="•"/>
            </a:pPr>
            <a:r>
              <a:rPr lang="mn-MN" sz="2000" b="1" dirty="0"/>
              <a:t>ухамсарлуулах, </a:t>
            </a:r>
          </a:p>
          <a:p>
            <a:pPr marL="342900" indent="-342900">
              <a:buFont typeface="Arial" panose="020B0604020202020204" pitchFamily="34" charset="0"/>
              <a:buChar char="•"/>
            </a:pPr>
            <a:r>
              <a:rPr lang="mn-MN" sz="2000" b="1" dirty="0"/>
              <a:t>сэргээн засах, </a:t>
            </a:r>
          </a:p>
          <a:p>
            <a:pPr marL="342900" indent="-342900">
              <a:buFont typeface="Arial" panose="020B0604020202020204" pitchFamily="34" charset="0"/>
              <a:buChar char="•"/>
            </a:pPr>
            <a:r>
              <a:rPr lang="mn-MN" sz="2000" b="1" dirty="0"/>
              <a:t>боломж олгох, </a:t>
            </a:r>
          </a:p>
          <a:p>
            <a:pPr marL="342900" indent="-342900">
              <a:buFont typeface="Arial" panose="020B0604020202020204" pitchFamily="34" charset="0"/>
              <a:buChar char="•"/>
            </a:pPr>
            <a:r>
              <a:rPr lang="mn-MN" sz="2000" b="1" dirty="0"/>
              <a:t>нийгэмшүүлэх, </a:t>
            </a:r>
          </a:p>
          <a:p>
            <a:pPr marL="342900" indent="-342900">
              <a:buFont typeface="Arial" panose="020B0604020202020204" pitchFamily="34" charset="0"/>
              <a:buChar char="•"/>
            </a:pPr>
            <a:r>
              <a:rPr lang="mn-MN" sz="2000" b="1" dirty="0"/>
              <a:t>хөдөлмөрлөх, амьдрах зөв арга барилд сургах</a:t>
            </a:r>
          </a:p>
          <a:p>
            <a:endParaRPr lang="mn-MN" sz="2000" dirty="0"/>
          </a:p>
          <a:p>
            <a:r>
              <a:rPr lang="mn-MN" sz="2000" dirty="0"/>
              <a:t>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Tree>
    <p:extLst>
      <p:ext uri="{BB962C8B-B14F-4D97-AF65-F5344CB8AC3E}">
        <p14:creationId xmlns:p14="http://schemas.microsoft.com/office/powerpoint/2010/main" val="274151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0153-CF73-DD21-4D84-67E719904ED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34DBF95-8434-F1BE-87EA-57A436913990}"/>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CFDFEE54-1123-C260-A44B-DBD96831D39F}"/>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D763AC47-D7BC-1B9A-8AB3-8369C9655E53}"/>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E5E173-90BD-ED29-5E08-1D93D755DEE5}"/>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FD39BB-F7B9-C7E0-8D09-A36C8F147DBA}"/>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3CB41246-840F-CEDA-53C1-942E02D5C18B}"/>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73365426-BDCC-FF84-9C27-0DC9269F5D95}"/>
              </a:ext>
            </a:extLst>
          </p:cNvPr>
          <p:cNvSpPr>
            <a:spLocks noGrp="1"/>
          </p:cNvSpPr>
          <p:nvPr>
            <p:ph type="ctrTitle"/>
          </p:nvPr>
        </p:nvSpPr>
        <p:spPr>
          <a:xfrm>
            <a:off x="1425373" y="71443"/>
            <a:ext cx="10134369" cy="1002552"/>
          </a:xfrm>
        </p:spPr>
        <p:txBody>
          <a:bodyPr/>
          <a:lstStyle/>
          <a:p>
            <a:r>
              <a:rPr lang="mn-MN" b="1" dirty="0"/>
              <a:t>Тусгай журмын </a:t>
            </a:r>
            <a:r>
              <a:rPr lang="mn-MN" b="1" dirty="0">
                <a:solidFill>
                  <a:srgbClr val="00B050"/>
                </a:solidFill>
              </a:rPr>
              <a:t>зорилт, </a:t>
            </a:r>
            <a:r>
              <a:rPr lang="mn-MN" b="1" dirty="0">
                <a:solidFill>
                  <a:srgbClr val="00B0F0"/>
                </a:solidFill>
              </a:rPr>
              <a:t>зорилго</a:t>
            </a:r>
            <a:endParaRPr lang="en-US" b="1" dirty="0">
              <a:solidFill>
                <a:srgbClr val="00B0F0"/>
              </a:solidFill>
            </a:endParaRPr>
          </a:p>
        </p:txBody>
      </p:sp>
      <p:sp>
        <p:nvSpPr>
          <p:cNvPr id="3" name="Text Placeholder 2">
            <a:extLst>
              <a:ext uri="{FF2B5EF4-FFF2-40B4-BE49-F238E27FC236}">
                <a16:creationId xmlns:a16="http://schemas.microsoft.com/office/drawing/2014/main" id="{26D8F05D-C981-5207-6445-42522C923738}"/>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538080CB-A59C-280F-C666-02266E2E6C28}"/>
              </a:ext>
            </a:extLst>
          </p:cNvPr>
          <p:cNvSpPr txBox="1">
            <a:spLocks/>
          </p:cNvSpPr>
          <p:nvPr/>
        </p:nvSpPr>
        <p:spPr>
          <a:xfrm>
            <a:off x="1627321" y="1923012"/>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5" name="Text Placeholder 2">
            <a:extLst>
              <a:ext uri="{FF2B5EF4-FFF2-40B4-BE49-F238E27FC236}">
                <a16:creationId xmlns:a16="http://schemas.microsoft.com/office/drawing/2014/main" id="{003C6A24-335B-FA00-CA4A-A5D1784E8FAC}"/>
              </a:ext>
            </a:extLst>
          </p:cNvPr>
          <p:cNvSpPr txBox="1">
            <a:spLocks/>
          </p:cNvSpPr>
          <p:nvPr/>
        </p:nvSpPr>
        <p:spPr>
          <a:xfrm>
            <a:off x="1678023" y="1941024"/>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3" name="Text Placeholder 2">
            <a:extLst>
              <a:ext uri="{FF2B5EF4-FFF2-40B4-BE49-F238E27FC236}">
                <a16:creationId xmlns:a16="http://schemas.microsoft.com/office/drawing/2014/main" id="{6CBDB80C-3390-6251-2AB6-6E9009EA97C5}"/>
              </a:ext>
            </a:extLst>
          </p:cNvPr>
          <p:cNvSpPr txBox="1">
            <a:spLocks/>
          </p:cNvSpPr>
          <p:nvPr/>
        </p:nvSpPr>
        <p:spPr>
          <a:xfrm>
            <a:off x="839788" y="1806832"/>
            <a:ext cx="11028362" cy="601928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
        <p:nvSpPr>
          <p:cNvPr id="15" name="Text Placeholder 2">
            <a:extLst>
              <a:ext uri="{FF2B5EF4-FFF2-40B4-BE49-F238E27FC236}">
                <a16:creationId xmlns:a16="http://schemas.microsoft.com/office/drawing/2014/main" id="{A0368444-9608-4CE0-FB71-ABC7EE6BEDF0}"/>
              </a:ext>
            </a:extLst>
          </p:cNvPr>
          <p:cNvSpPr txBox="1">
            <a:spLocks/>
          </p:cNvSpPr>
          <p:nvPr/>
        </p:nvSpPr>
        <p:spPr>
          <a:xfrm>
            <a:off x="1616384" y="1367677"/>
            <a:ext cx="10788902" cy="6226151"/>
          </a:xfrm>
          <a:prstGeom prst="rect">
            <a:avLst/>
          </a:prstGeom>
        </p:spPr>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mn-MN" sz="2000" b="1" dirty="0">
                <a:solidFill>
                  <a:srgbClr val="00B050"/>
                </a:solidFill>
              </a:rPr>
              <a:t>Нэр төрийг нь хүндэтгэх</a:t>
            </a:r>
          </a:p>
          <a:p>
            <a:pPr marL="342900" indent="-342900">
              <a:buFont typeface="Arial" panose="020B0604020202020204" pitchFamily="34" charset="0"/>
              <a:buChar char="•"/>
            </a:pPr>
            <a:r>
              <a:rPr lang="mn-MN" sz="2000" b="1" dirty="0">
                <a:solidFill>
                  <a:srgbClr val="00B050"/>
                </a:solidFill>
              </a:rPr>
              <a:t>Насны онцлогийг нь харгалзан хүмүүжих, алдаагаа засах боломж олгох</a:t>
            </a:r>
          </a:p>
          <a:p>
            <a:pPr marL="342900" indent="-342900">
              <a:buFont typeface="Arial" panose="020B0604020202020204" pitchFamily="34" charset="0"/>
              <a:buChar char="•"/>
            </a:pPr>
            <a:r>
              <a:rPr lang="mn-MN" sz="2000" b="1" dirty="0">
                <a:solidFill>
                  <a:srgbClr val="00B050"/>
                </a:solidFill>
              </a:rPr>
              <a:t>Эрх, хууль ёсны ашиг сонирхолд нь ирээдүйд учирч болох хор уршгийг тусгайлан харгалзах</a:t>
            </a:r>
          </a:p>
          <a:p>
            <a:pPr marL="342900" indent="-342900">
              <a:buFont typeface="Arial" panose="020B0604020202020204" pitchFamily="34" charset="0"/>
              <a:buChar char="•"/>
            </a:pPr>
            <a:r>
              <a:rPr lang="mn-MN" sz="2000" b="1" dirty="0">
                <a:solidFill>
                  <a:srgbClr val="00B050"/>
                </a:solidFill>
              </a:rPr>
              <a:t>ХХША-г шуурхай, богино хугацаанд явуулах</a:t>
            </a:r>
          </a:p>
          <a:p>
            <a:pPr marL="342900" indent="-342900">
              <a:buFont typeface="Arial" panose="020B0604020202020204" pitchFamily="34" charset="0"/>
              <a:buChar char="•"/>
            </a:pPr>
            <a:r>
              <a:rPr lang="mn-MN" sz="2000" b="1" dirty="0">
                <a:solidFill>
                  <a:srgbClr val="00B0F0"/>
                </a:solidFill>
              </a:rPr>
              <a:t>нас, биед тохирсон</a:t>
            </a:r>
          </a:p>
          <a:p>
            <a:pPr marL="342900" indent="-342900">
              <a:buFont typeface="Arial" panose="020B0604020202020204" pitchFamily="34" charset="0"/>
              <a:buChar char="•"/>
            </a:pPr>
            <a:r>
              <a:rPr lang="mn-MN" sz="2000" b="1" dirty="0">
                <a:solidFill>
                  <a:srgbClr val="00B0F0"/>
                </a:solidFill>
              </a:rPr>
              <a:t>Эрүүл мэнд, ёс суртахуун, сэтгэцийн онцлогийг харгалзсан</a:t>
            </a:r>
          </a:p>
          <a:p>
            <a:pPr marL="342900" indent="-342900">
              <a:buFont typeface="Arial" panose="020B0604020202020204" pitchFamily="34" charset="0"/>
              <a:buChar char="•"/>
            </a:pPr>
            <a:r>
              <a:rPr lang="mn-MN" sz="2000" b="1" dirty="0">
                <a:solidFill>
                  <a:srgbClr val="00B0F0"/>
                </a:solidFill>
              </a:rPr>
              <a:t>Нийгэмд өөрийн байр суурийг олоход туслах</a:t>
            </a:r>
          </a:p>
          <a:p>
            <a:pPr marL="342900" indent="-342900">
              <a:buFont typeface="Arial" panose="020B0604020202020204" pitchFamily="34" charset="0"/>
              <a:buChar char="•"/>
            </a:pPr>
            <a:r>
              <a:rPr lang="mn-MN" sz="2000" b="1" dirty="0">
                <a:solidFill>
                  <a:srgbClr val="00B0F0"/>
                </a:solidFill>
              </a:rPr>
              <a:t>Боловсрол эзэмшүүлэх</a:t>
            </a:r>
          </a:p>
          <a:p>
            <a:pPr marL="342900" indent="-342900">
              <a:buFont typeface="Arial" panose="020B0604020202020204" pitchFamily="34" charset="0"/>
              <a:buChar char="•"/>
            </a:pPr>
            <a:r>
              <a:rPr lang="mn-MN" sz="2000" b="1" dirty="0">
                <a:solidFill>
                  <a:srgbClr val="00B0F0"/>
                </a:solidFill>
              </a:rPr>
              <a:t>Хор уршгийг ухамсарлуулах</a:t>
            </a:r>
          </a:p>
          <a:p>
            <a:pPr marL="342900" indent="-342900">
              <a:buFont typeface="Arial" panose="020B0604020202020204" pitchFamily="34" charset="0"/>
              <a:buChar char="•"/>
            </a:pPr>
            <a:r>
              <a:rPr lang="mn-MN" sz="2000" b="1" dirty="0">
                <a:solidFill>
                  <a:srgbClr val="00B0F0"/>
                </a:solidFill>
              </a:rPr>
              <a:t>Гэмт хэрэг үйлдэхэд хүргэсэн орчин, хүмүүсийн нөлөөнөөс тусгаарлах</a:t>
            </a:r>
          </a:p>
          <a:p>
            <a:pPr marL="342900" indent="-342900">
              <a:buFont typeface="Arial" panose="020B0604020202020204" pitchFamily="34" charset="0"/>
              <a:buChar char="•"/>
            </a:pPr>
            <a:r>
              <a:rPr lang="mn-MN" sz="2000" b="1" dirty="0">
                <a:solidFill>
                  <a:srgbClr val="00B0F0"/>
                </a:solidFill>
              </a:rPr>
              <a:t>Боломж олгох, хүмүүжүүлэх, гэм бурууг ухамсарлуулах, хохирлыг нөхөн төлүүлэх,</a:t>
            </a:r>
          </a:p>
          <a:p>
            <a:pPr marL="342900" indent="-342900">
              <a:buFont typeface="Arial" panose="020B0604020202020204" pitchFamily="34" charset="0"/>
              <a:buChar char="•"/>
            </a:pPr>
            <a:r>
              <a:rPr lang="mn-MN" sz="2000" b="1" dirty="0">
                <a:solidFill>
                  <a:srgbClr val="00B0F0"/>
                </a:solidFill>
              </a:rPr>
              <a:t>Хөдөлмөрлөх, амьдрах зөв арга барилд сургах, гэмт хэрэг дахин үйлдэхээс урьдчилан сэргийлэх</a:t>
            </a:r>
          </a:p>
          <a:p>
            <a:pPr marL="342900" indent="-342900">
              <a:buFont typeface="Arial" panose="020B0604020202020204" pitchFamily="34" charset="0"/>
              <a:buChar char="•"/>
            </a:pPr>
            <a:r>
              <a:rPr lang="mn-MN" sz="2000" b="1" dirty="0">
                <a:solidFill>
                  <a:srgbClr val="00B0F0"/>
                </a:solidFill>
              </a:rPr>
              <a:t>Шаардлагатай тохиолдолд </a:t>
            </a:r>
            <a:r>
              <a:rPr lang="mn-MN" sz="2000" b="1" dirty="0">
                <a:solidFill>
                  <a:srgbClr val="FF0000"/>
                </a:solidFill>
              </a:rPr>
              <a:t>эцсийн арга хэмжээ болгож хорьж хүмүүжүүлэх</a:t>
            </a:r>
            <a:r>
              <a:rPr lang="mn-MN" sz="2000" b="1" dirty="0">
                <a:solidFill>
                  <a:srgbClr val="00B0F0"/>
                </a:solidFill>
              </a:rPr>
              <a:t>, ялын бус арга хэмжээг хэрэглэхийг урьтал болгох</a:t>
            </a:r>
          </a:p>
          <a:p>
            <a:endParaRPr lang="mn-MN" sz="2000" dirty="0"/>
          </a:p>
          <a:p>
            <a:endParaRPr lang="mn-MN" sz="2000" dirty="0"/>
          </a:p>
          <a:p>
            <a:r>
              <a:rPr lang="mn-MN" sz="2000" dirty="0"/>
              <a:t> </a:t>
            </a: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spTree>
    <p:extLst>
      <p:ext uri="{BB962C8B-B14F-4D97-AF65-F5344CB8AC3E}">
        <p14:creationId xmlns:p14="http://schemas.microsoft.com/office/powerpoint/2010/main" val="279558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CA7F5-3E09-DB53-ECCC-F03A2FF76C4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4D79A12-E606-103D-0C6D-C18CE0B83E45}"/>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3AE52AE0-F7A1-7B62-C20B-BF53ECC4DC8A}"/>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66BAD422-0DC9-E070-A065-CBE3175FE2CB}"/>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1AFB6-4C4E-35FE-057D-82F45EFB5DDE}"/>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15F7FCF-547B-8F67-1617-6E7816C38D06}"/>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D29B65F2-EC1B-F04D-596E-10E5C0052A7F}"/>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A60EEC73-B7E5-6530-C71C-188CD4212E35}"/>
              </a:ext>
            </a:extLst>
          </p:cNvPr>
          <p:cNvSpPr>
            <a:spLocks noGrp="1"/>
          </p:cNvSpPr>
          <p:nvPr>
            <p:ph type="ctrTitle"/>
          </p:nvPr>
        </p:nvSpPr>
        <p:spPr>
          <a:xfrm>
            <a:off x="1627321" y="526630"/>
            <a:ext cx="10134369" cy="1002552"/>
          </a:xfrm>
        </p:spPr>
        <p:txBody>
          <a:bodyPr/>
          <a:lstStyle/>
          <a:p>
            <a:r>
              <a:rPr lang="en-US" sz="4800" b="1" dirty="0"/>
              <a:t>II. </a:t>
            </a:r>
            <a:r>
              <a:rPr lang="mn-MN" sz="4800" b="1" dirty="0"/>
              <a:t>Статистик </a:t>
            </a:r>
            <a:r>
              <a:rPr lang="en-US" sz="4800" b="1" dirty="0"/>
              <a:t>(</a:t>
            </a:r>
            <a:r>
              <a:rPr lang="mn-MN" sz="4800" b="1" dirty="0"/>
              <a:t>ШЕЗ</a:t>
            </a:r>
            <a:r>
              <a:rPr lang="en-US" sz="4800" b="1" dirty="0"/>
              <a:t>)</a:t>
            </a:r>
            <a:endParaRPr lang="en-US" dirty="0"/>
          </a:p>
        </p:txBody>
      </p:sp>
      <p:sp>
        <p:nvSpPr>
          <p:cNvPr id="3" name="Text Placeholder 2">
            <a:extLst>
              <a:ext uri="{FF2B5EF4-FFF2-40B4-BE49-F238E27FC236}">
                <a16:creationId xmlns:a16="http://schemas.microsoft.com/office/drawing/2014/main" id="{FC3DBD0F-0F8F-B0B7-0F58-34E05E5C3608}"/>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71AAF766-540A-F2F3-7DAE-7B996A43C2C1}"/>
              </a:ext>
            </a:extLst>
          </p:cNvPr>
          <p:cNvSpPr txBox="1">
            <a:spLocks/>
          </p:cNvSpPr>
          <p:nvPr/>
        </p:nvSpPr>
        <p:spPr>
          <a:xfrm>
            <a:off x="936395" y="1665776"/>
            <a:ext cx="7980412"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b="1" dirty="0"/>
              <a:t>Улсын хэмжээнд сүүлийн </a:t>
            </a:r>
            <a:r>
              <a:rPr lang="mn-MN" sz="2000" b="1" dirty="0">
                <a:solidFill>
                  <a:srgbClr val="FF0000"/>
                </a:solidFill>
              </a:rPr>
              <a:t>3 жилд 639 </a:t>
            </a:r>
            <a:r>
              <a:rPr lang="mn-MN" sz="2000" b="1" dirty="0"/>
              <a:t>өсвөр насны хүнд холбогдох хэрэг шийдвэрлэсэн.  </a:t>
            </a:r>
          </a:p>
          <a:p>
            <a:pPr marL="342900" indent="-342900">
              <a:buFont typeface="Arial" panose="020B0604020202020204" pitchFamily="34" charset="0"/>
              <a:buChar char="•"/>
            </a:pPr>
            <a:r>
              <a:rPr lang="mn-MN" sz="2000" b="1" dirty="0"/>
              <a:t>2022: 14393 хүн /208 ө.н.хүн – </a:t>
            </a:r>
            <a:r>
              <a:rPr lang="mn-MN" sz="2000" b="1" dirty="0">
                <a:solidFill>
                  <a:srgbClr val="FF0000"/>
                </a:solidFill>
              </a:rPr>
              <a:t>1,4 хувь</a:t>
            </a:r>
          </a:p>
          <a:p>
            <a:pPr marL="342900" indent="-342900">
              <a:buFont typeface="Arial" panose="020B0604020202020204" pitchFamily="34" charset="0"/>
              <a:buChar char="•"/>
            </a:pPr>
            <a:r>
              <a:rPr lang="mn-MN" sz="2000" b="1" dirty="0"/>
              <a:t>2023: 14192 хүн /222 ө.н.хүн – </a:t>
            </a:r>
            <a:r>
              <a:rPr lang="mn-MN" sz="2000" b="1" dirty="0">
                <a:solidFill>
                  <a:srgbClr val="FF0000"/>
                </a:solidFill>
              </a:rPr>
              <a:t>1,56 хувь</a:t>
            </a:r>
          </a:p>
          <a:p>
            <a:pPr marL="342900" indent="-342900">
              <a:buFont typeface="Arial" panose="020B0604020202020204" pitchFamily="34" charset="0"/>
              <a:buChar char="•"/>
            </a:pPr>
            <a:r>
              <a:rPr lang="mn-MN" sz="2000" b="1" dirty="0"/>
              <a:t>2024: 14663/209 ө.н.хүн – </a:t>
            </a:r>
            <a:r>
              <a:rPr lang="mn-MN" sz="2000" b="1" dirty="0">
                <a:solidFill>
                  <a:srgbClr val="FF0000"/>
                </a:solidFill>
              </a:rPr>
              <a:t>1,4 хувь</a:t>
            </a:r>
          </a:p>
          <a:p>
            <a:pPr marL="342900" indent="-342900">
              <a:buFont typeface="Arial" panose="020B0604020202020204" pitchFamily="34" charset="0"/>
              <a:buChar char="•"/>
            </a:pPr>
            <a:endParaRPr lang="mn-MN" sz="2000" b="1" dirty="0"/>
          </a:p>
          <a:p>
            <a:pPr marL="342900" indent="-342900">
              <a:buFont typeface="Arial" panose="020B0604020202020204" pitchFamily="34" charset="0"/>
              <a:buChar char="•"/>
            </a:pPr>
            <a:endParaRPr lang="mn-MN" sz="2000" b="1" dirty="0"/>
          </a:p>
          <a:p>
            <a:pPr marL="342900" indent="-342900">
              <a:buFont typeface="Arial" panose="020B0604020202020204" pitchFamily="34" charset="0"/>
              <a:buChar char="•"/>
            </a:pPr>
            <a:endParaRPr lang="mn-MN" sz="2000" b="1" dirty="0"/>
          </a:p>
          <a:p>
            <a:endParaRPr lang="en-US" b="1" dirty="0"/>
          </a:p>
        </p:txBody>
      </p:sp>
      <p:graphicFrame>
        <p:nvGraphicFramePr>
          <p:cNvPr id="5" name="Chart 4">
            <a:extLst>
              <a:ext uri="{FF2B5EF4-FFF2-40B4-BE49-F238E27FC236}">
                <a16:creationId xmlns:a16="http://schemas.microsoft.com/office/drawing/2014/main" id="{7718B7CD-A376-78A7-B73B-2BFF932F12AE}"/>
              </a:ext>
            </a:extLst>
          </p:cNvPr>
          <p:cNvGraphicFramePr/>
          <p:nvPr>
            <p:extLst>
              <p:ext uri="{D42A27DB-BD31-4B8C-83A1-F6EECF244321}">
                <p14:modId xmlns:p14="http://schemas.microsoft.com/office/powerpoint/2010/main" val="48004358"/>
              </p:ext>
            </p:extLst>
          </p:nvPr>
        </p:nvGraphicFramePr>
        <p:xfrm>
          <a:off x="5903815" y="2329577"/>
          <a:ext cx="5857875"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384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B5D28-92F7-9576-1F2B-29B7A38D847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6898A55-0C97-AE73-77C3-71B37054AA94}"/>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5AAAB2F0-FA6E-E30B-2CD0-DD4C9B9CF399}"/>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13BA8654-E83E-BD19-7565-34FF5CD62533}"/>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537E8D-DA8D-8023-7D2B-4E49B8BEF451}"/>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2D019AC-E575-19FB-6E7C-4235F1619609}"/>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E470FF56-68E3-043D-2731-9CAB2CDA0428}"/>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5EA5D262-C2EB-5744-CB26-C0E889CBE211}"/>
              </a:ext>
            </a:extLst>
          </p:cNvPr>
          <p:cNvSpPr>
            <a:spLocks noGrp="1"/>
          </p:cNvSpPr>
          <p:nvPr>
            <p:ph type="ctrTitle"/>
          </p:nvPr>
        </p:nvSpPr>
        <p:spPr>
          <a:xfrm>
            <a:off x="1627321" y="526630"/>
            <a:ext cx="10134369" cy="1002552"/>
          </a:xfrm>
        </p:spPr>
        <p:txBody>
          <a:bodyPr/>
          <a:lstStyle/>
          <a:p>
            <a:r>
              <a:rPr lang="mn-MN" b="1" dirty="0"/>
              <a:t>Холбогдсон гэмт хэрэг</a:t>
            </a:r>
            <a:endParaRPr lang="en-US" b="1" dirty="0"/>
          </a:p>
        </p:txBody>
      </p:sp>
      <p:sp>
        <p:nvSpPr>
          <p:cNvPr id="3" name="Text Placeholder 2">
            <a:extLst>
              <a:ext uri="{FF2B5EF4-FFF2-40B4-BE49-F238E27FC236}">
                <a16:creationId xmlns:a16="http://schemas.microsoft.com/office/drawing/2014/main" id="{E37C0EF1-2488-7160-93B3-0F99870B85E7}"/>
              </a:ext>
            </a:extLst>
          </p:cNvPr>
          <p:cNvSpPr>
            <a:spLocks noGrp="1"/>
          </p:cNvSpPr>
          <p:nvPr>
            <p:ph type="body" sz="quarter" idx="14"/>
          </p:nvPr>
        </p:nvSpPr>
        <p:spPr>
          <a:xfrm>
            <a:off x="1786349" y="2709701"/>
            <a:ext cx="7578822" cy="4849283"/>
          </a:xfrm>
        </p:spPr>
        <p:txBody>
          <a:bodyPr/>
          <a:lstStyle/>
          <a:p>
            <a:endParaRPr lang="mn-MN" sz="2000" b="1" dirty="0"/>
          </a:p>
          <a:p>
            <a:endParaRPr lang="en-US" dirty="0"/>
          </a:p>
        </p:txBody>
      </p:sp>
      <p:sp>
        <p:nvSpPr>
          <p:cNvPr id="4" name="Text Placeholder 2">
            <a:extLst>
              <a:ext uri="{FF2B5EF4-FFF2-40B4-BE49-F238E27FC236}">
                <a16:creationId xmlns:a16="http://schemas.microsoft.com/office/drawing/2014/main" id="{F0002EA8-266F-8C6C-5DD6-8245627E0261}"/>
              </a:ext>
            </a:extLst>
          </p:cNvPr>
          <p:cNvSpPr txBox="1">
            <a:spLocks/>
          </p:cNvSpPr>
          <p:nvPr/>
        </p:nvSpPr>
        <p:spPr>
          <a:xfrm>
            <a:off x="1427860" y="1852193"/>
            <a:ext cx="10623347" cy="3934924"/>
          </a:xfrm>
          <a:prstGeom prst="rect">
            <a:avLst/>
          </a:prstGeom>
        </p:spPr>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1800" b="1" dirty="0"/>
              <a:t>Дүүргийн шүүхүүдийн жишээн дээр: 2024 онд</a:t>
            </a:r>
            <a:r>
              <a:rPr lang="mn-MN" sz="1800" dirty="0"/>
              <a:t> Улсын хэмжээнд </a:t>
            </a:r>
            <a:r>
              <a:rPr lang="mn-MN" sz="1800" b="1" dirty="0"/>
              <a:t>209 </a:t>
            </a:r>
            <a:r>
              <a:rPr lang="mn-MN" sz="1800" dirty="0"/>
              <a:t>өсвөр насны хүн/ дүүргийн шүүхүүд </a:t>
            </a:r>
            <a:r>
              <a:rPr lang="mn-MN" sz="1800" b="1" dirty="0"/>
              <a:t>87 </a:t>
            </a:r>
            <a:r>
              <a:rPr lang="mn-MN" sz="1800" dirty="0"/>
              <a:t>хүнд эрүүгийн хариуцлага хүлээлгэжээ. </a:t>
            </a:r>
          </a:p>
          <a:p>
            <a:endParaRPr lang="mn-MN" sz="1800" dirty="0"/>
          </a:p>
          <a:p>
            <a:r>
              <a:rPr lang="en-US" sz="1800" b="1" dirty="0"/>
              <a:t>🧮 </a:t>
            </a:r>
            <a:r>
              <a:rPr lang="mn-MN" sz="1800" b="1" dirty="0"/>
              <a:t>Гэмт хэргийн төрлөөр: </a:t>
            </a:r>
            <a:endParaRPr lang="mn-MN" sz="1800" dirty="0"/>
          </a:p>
          <a:p>
            <a:r>
              <a:rPr lang="en-US" sz="1800" dirty="0"/>
              <a:t>🟢 </a:t>
            </a:r>
            <a:r>
              <a:rPr lang="mn-MN" sz="1800" b="1" dirty="0"/>
              <a:t>Эрүүл мэндийн эсрэг</a:t>
            </a:r>
            <a:r>
              <a:rPr lang="mn-MN" sz="1800" dirty="0"/>
              <a:t> — </a:t>
            </a:r>
            <a:r>
              <a:rPr lang="mn-MN" sz="1800" b="1" dirty="0"/>
              <a:t>42 хэрэг</a:t>
            </a:r>
            <a:r>
              <a:rPr lang="mn-MN" sz="1800" dirty="0"/>
              <a:t> (</a:t>
            </a:r>
            <a:r>
              <a:rPr lang="mn-MN" sz="1800" i="1" dirty="0"/>
              <a:t>хамгийн өндөр хувь, 48%</a:t>
            </a:r>
            <a:r>
              <a:rPr lang="mn-MN" sz="1800" dirty="0"/>
              <a:t>)</a:t>
            </a:r>
          </a:p>
          <a:p>
            <a:r>
              <a:rPr lang="en-US" sz="1800" dirty="0"/>
              <a:t>🟠 </a:t>
            </a:r>
            <a:r>
              <a:rPr lang="mn-MN" sz="1800" b="1" dirty="0"/>
              <a:t>Өмчлөх эрхийн эсрэг</a:t>
            </a:r>
            <a:r>
              <a:rPr lang="mn-MN" sz="1800" dirty="0"/>
              <a:t> — </a:t>
            </a:r>
            <a:r>
              <a:rPr lang="mn-MN" sz="1800" b="1" dirty="0"/>
              <a:t>33 хэрэг</a:t>
            </a:r>
            <a:r>
              <a:rPr lang="mn-MN" sz="1800" dirty="0"/>
              <a:t> (</a:t>
            </a:r>
            <a:r>
              <a:rPr lang="mn-MN" sz="1800" i="1" dirty="0"/>
              <a:t>38%</a:t>
            </a:r>
            <a:r>
              <a:rPr lang="mn-MN" sz="1800" dirty="0"/>
              <a:t>)</a:t>
            </a:r>
          </a:p>
          <a:p>
            <a:r>
              <a:rPr lang="en-US" sz="1800" dirty="0"/>
              <a:t>🔴 </a:t>
            </a:r>
            <a:r>
              <a:rPr lang="mn-MN" sz="1800" b="1" dirty="0"/>
              <a:t>Амьд явах эрхийн эсрэг</a:t>
            </a:r>
            <a:r>
              <a:rPr lang="mn-MN" sz="1800" dirty="0"/>
              <a:t> — </a:t>
            </a:r>
            <a:r>
              <a:rPr lang="mn-MN" sz="1800" b="1" dirty="0"/>
              <a:t>4 хэрэг</a:t>
            </a:r>
            <a:endParaRPr lang="mn-MN" sz="1800" dirty="0"/>
          </a:p>
          <a:p>
            <a:r>
              <a:rPr lang="en-US" sz="1800" dirty="0"/>
              <a:t>🟣 </a:t>
            </a:r>
            <a:r>
              <a:rPr lang="mn-MN" sz="1800" b="1" dirty="0"/>
              <a:t>Бэлгийн эрх чөлөөний эсрэг</a:t>
            </a:r>
            <a:r>
              <a:rPr lang="mn-MN" sz="1800" dirty="0"/>
              <a:t> — </a:t>
            </a:r>
            <a:r>
              <a:rPr lang="mn-MN" sz="1800" b="1" dirty="0"/>
              <a:t>5 хэрэг</a:t>
            </a:r>
            <a:endParaRPr lang="mn-MN" sz="1800" dirty="0"/>
          </a:p>
          <a:p>
            <a:r>
              <a:rPr lang="en-US" sz="1800" dirty="0"/>
              <a:t>🔵 </a:t>
            </a:r>
            <a:r>
              <a:rPr lang="mn-MN" sz="1800" b="1" dirty="0"/>
              <a:t>Тээврийн хэрэгслийн хөдөлгөөний аюулгүй байдлын эсрэг</a:t>
            </a:r>
            <a:r>
              <a:rPr lang="mn-MN" sz="1800" dirty="0"/>
              <a:t> — </a:t>
            </a:r>
            <a:r>
              <a:rPr lang="mn-MN" sz="1800" b="1" dirty="0"/>
              <a:t>2 хэрэг</a:t>
            </a:r>
            <a:endParaRPr lang="mn-MN" sz="1800" dirty="0"/>
          </a:p>
          <a:p>
            <a:r>
              <a:rPr lang="mn-MN" sz="1800" dirty="0"/>
              <a:t>⚫ </a:t>
            </a:r>
            <a:r>
              <a:rPr lang="mn-MN" sz="1800" b="1" dirty="0"/>
              <a:t>Олон нийтийн аюулгүй байдлын эсрэг</a:t>
            </a:r>
            <a:r>
              <a:rPr lang="mn-MN" sz="1800" dirty="0"/>
              <a:t> — </a:t>
            </a:r>
            <a:r>
              <a:rPr lang="mn-MN" sz="1800" b="1" dirty="0"/>
              <a:t>1 хэрэг</a:t>
            </a:r>
          </a:p>
          <a:p>
            <a:endParaRPr lang="mn-MN" sz="1800" b="1" dirty="0"/>
          </a:p>
          <a:p>
            <a:r>
              <a:rPr lang="mn-MN" sz="1800" b="1" dirty="0"/>
              <a:t>Хөдөө орон нутагт + Малын хулгай</a:t>
            </a:r>
            <a:endParaRPr lang="mn-MN" sz="1800" dirty="0"/>
          </a:p>
          <a:p>
            <a:endParaRPr lang="en-US" sz="1800" dirty="0"/>
          </a:p>
          <a:p>
            <a:endParaRPr lang="mn-MN" sz="2400" dirty="0">
              <a:solidFill>
                <a:srgbClr val="FF0000"/>
              </a:solidFill>
            </a:endParaRPr>
          </a:p>
          <a:p>
            <a:pPr marL="342900" indent="-342900">
              <a:buFont typeface="Arial" panose="020B0604020202020204" pitchFamily="34" charset="0"/>
              <a:buChar char="•"/>
            </a:pPr>
            <a:endParaRPr lang="mn-MN" sz="2400" dirty="0"/>
          </a:p>
          <a:p>
            <a:pPr marL="342900" indent="-342900">
              <a:buFont typeface="Arial" panose="020B0604020202020204" pitchFamily="34" charset="0"/>
              <a:buChar char="•"/>
            </a:pPr>
            <a:endParaRPr lang="mn-MN" sz="2400" dirty="0"/>
          </a:p>
          <a:p>
            <a:pPr marL="342900" indent="-342900">
              <a:buFont typeface="Arial" panose="020B0604020202020204" pitchFamily="34" charset="0"/>
              <a:buChar char="•"/>
            </a:pPr>
            <a:endParaRPr lang="mn-MN" sz="2400" b="1" dirty="0"/>
          </a:p>
          <a:p>
            <a:endParaRPr lang="en-US" sz="1800" dirty="0"/>
          </a:p>
        </p:txBody>
      </p:sp>
    </p:spTree>
    <p:extLst>
      <p:ext uri="{BB962C8B-B14F-4D97-AF65-F5344CB8AC3E}">
        <p14:creationId xmlns:p14="http://schemas.microsoft.com/office/powerpoint/2010/main" val="402386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F8B8-987E-DDF8-9637-192B8B811FD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1C642B8-4A24-0FB1-9553-D2796BB0AA39}"/>
              </a:ext>
            </a:extLst>
          </p:cNvPr>
          <p:cNvSpPr/>
          <p:nvPr/>
        </p:nvSpPr>
        <p:spPr>
          <a:xfrm>
            <a:off x="1334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34B9B"/>
              </a:solidFill>
              <a:latin typeface="Georgia" panose="02040502050405020303" pitchFamily="18" charset="0"/>
            </a:endParaRPr>
          </a:p>
        </p:txBody>
      </p:sp>
      <p:sp>
        <p:nvSpPr>
          <p:cNvPr id="14" name="Title 3">
            <a:extLst>
              <a:ext uri="{FF2B5EF4-FFF2-40B4-BE49-F238E27FC236}">
                <a16:creationId xmlns:a16="http://schemas.microsoft.com/office/drawing/2014/main" id="{1BBD27A5-7512-4E46-534D-189876980B08}"/>
              </a:ext>
            </a:extLst>
          </p:cNvPr>
          <p:cNvSpPr txBox="1">
            <a:spLocks/>
          </p:cNvSpPr>
          <p:nvPr/>
        </p:nvSpPr>
        <p:spPr>
          <a:xfrm>
            <a:off x="839788" y="365125"/>
            <a:ext cx="10515600" cy="1325563"/>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endParaRPr lang="en-US" b="1" dirty="0"/>
          </a:p>
        </p:txBody>
      </p:sp>
      <p:cxnSp>
        <p:nvCxnSpPr>
          <p:cNvPr id="19" name="Straight Connector 18">
            <a:extLst>
              <a:ext uri="{FF2B5EF4-FFF2-40B4-BE49-F238E27FC236}">
                <a16:creationId xmlns:a16="http://schemas.microsoft.com/office/drawing/2014/main" id="{EDB5164C-F315-7A18-D4A4-8ECE1803DF87}"/>
              </a:ext>
            </a:extLst>
          </p:cNvPr>
          <p:cNvCxnSpPr>
            <a:cxnSpLocks/>
          </p:cNvCxnSpPr>
          <p:nvPr/>
        </p:nvCxnSpPr>
        <p:spPr>
          <a:xfrm>
            <a:off x="1039732" y="4303223"/>
            <a:ext cx="0" cy="25547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41150A9-B641-CB74-647A-29919789C100}"/>
              </a:ext>
            </a:extLst>
          </p:cNvPr>
          <p:cNvSpPr/>
          <p:nvPr/>
        </p:nvSpPr>
        <p:spPr>
          <a:xfrm>
            <a:off x="-1" y="0"/>
            <a:ext cx="635435" cy="6858000"/>
          </a:xfrm>
          <a:prstGeom prst="rect">
            <a:avLst/>
          </a:prstGeom>
          <a:gradFill>
            <a:gsLst>
              <a:gs pos="0">
                <a:schemeClr val="accent4">
                  <a:lumMod val="67000"/>
                </a:schemeClr>
              </a:gs>
              <a:gs pos="100000">
                <a:schemeClr val="accent4">
                  <a:lumMod val="97000"/>
                  <a:lumOff val="3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D4F76E-4C6E-21C3-F753-F348E5D07515}"/>
              </a:ext>
            </a:extLst>
          </p:cNvPr>
          <p:cNvSpPr txBox="1"/>
          <p:nvPr/>
        </p:nvSpPr>
        <p:spPr>
          <a:xfrm>
            <a:off x="-79851" y="893319"/>
            <a:ext cx="1353576" cy="5275548"/>
          </a:xfrm>
          <a:prstGeom prst="rect">
            <a:avLst/>
          </a:prstGeom>
          <a:noFill/>
        </p:spPr>
        <p:txBody>
          <a:bodyPr vert="wordArtVert" wrap="square" rtlCol="0">
            <a:spAutoFit/>
          </a:bodyPr>
          <a:lstStyle/>
          <a:p>
            <a:r>
              <a:rPr lang="mn-Mong-CN" sz="3200">
                <a:solidFill>
                  <a:schemeClr val="bg1"/>
                </a:solidFill>
              </a:rPr>
              <a:t>ᠰᠢᠭᠦᠬᠦ ᠶᠢᠨ ᠰᠤᠷᠭᠠᠯᠲᠠ᠂ ᠰᠤᠳᠤᠯᠭ᠎ᠠ᠂ ᠮᠡᠳᠡᠭᠡᠯᠡᠯ ᠦᠨ ᠠᠺᠠᠳᠧᠮᠢ</a:t>
            </a:r>
            <a:endParaRPr lang="en-US" sz="3200">
              <a:solidFill>
                <a:schemeClr val="bg1"/>
              </a:solidFill>
            </a:endParaRPr>
          </a:p>
          <a:p>
            <a:endParaRPr lang="mn-MN" sz="3200" b="1" dirty="0">
              <a:solidFill>
                <a:schemeClr val="bg1"/>
              </a:solidFill>
            </a:endParaRPr>
          </a:p>
        </p:txBody>
      </p:sp>
      <p:pic>
        <p:nvPicPr>
          <p:cNvPr id="8" name="Picture 7">
            <a:extLst>
              <a:ext uri="{FF2B5EF4-FFF2-40B4-BE49-F238E27FC236}">
                <a16:creationId xmlns:a16="http://schemas.microsoft.com/office/drawing/2014/main" id="{736E0FA3-7722-0454-3292-81AE2AF0AAAB}"/>
              </a:ext>
            </a:extLst>
          </p:cNvPr>
          <p:cNvPicPr>
            <a:picLocks noChangeAspect="1"/>
          </p:cNvPicPr>
          <p:nvPr/>
        </p:nvPicPr>
        <p:blipFill>
          <a:blip r:embed="rId3"/>
          <a:stretch>
            <a:fillRect/>
          </a:stretch>
        </p:blipFill>
        <p:spPr>
          <a:xfrm>
            <a:off x="-164842" y="-75112"/>
            <a:ext cx="965116" cy="965116"/>
          </a:xfrm>
          <a:prstGeom prst="rect">
            <a:avLst/>
          </a:prstGeom>
        </p:spPr>
      </p:pic>
      <p:sp>
        <p:nvSpPr>
          <p:cNvPr id="2" name="Title 1">
            <a:extLst>
              <a:ext uri="{FF2B5EF4-FFF2-40B4-BE49-F238E27FC236}">
                <a16:creationId xmlns:a16="http://schemas.microsoft.com/office/drawing/2014/main" id="{B96CB1C1-1A9C-BD76-DD3F-B3D63A64B728}"/>
              </a:ext>
            </a:extLst>
          </p:cNvPr>
          <p:cNvSpPr>
            <a:spLocks noGrp="1"/>
          </p:cNvSpPr>
          <p:nvPr>
            <p:ph type="ctrTitle"/>
          </p:nvPr>
        </p:nvSpPr>
        <p:spPr>
          <a:xfrm>
            <a:off x="1645996" y="143870"/>
            <a:ext cx="10134369" cy="1002552"/>
          </a:xfrm>
        </p:spPr>
        <p:txBody>
          <a:bodyPr/>
          <a:lstStyle/>
          <a:p>
            <a:r>
              <a:rPr lang="mn-MN" sz="3600" b="1" dirty="0"/>
              <a:t>баривчлах, цагдан хорих </a:t>
            </a:r>
            <a:r>
              <a:rPr lang="en-US" sz="3600" b="1" dirty="0"/>
              <a:t>(</a:t>
            </a:r>
            <a:r>
              <a:rPr lang="mn-MN" sz="3600" b="1" dirty="0"/>
              <a:t>2022–2024</a:t>
            </a:r>
            <a:r>
              <a:rPr lang="en-US" sz="3600" b="1" dirty="0"/>
              <a:t>)</a:t>
            </a:r>
          </a:p>
        </p:txBody>
      </p:sp>
      <p:sp>
        <p:nvSpPr>
          <p:cNvPr id="4" name="Text Placeholder 2">
            <a:extLst>
              <a:ext uri="{FF2B5EF4-FFF2-40B4-BE49-F238E27FC236}">
                <a16:creationId xmlns:a16="http://schemas.microsoft.com/office/drawing/2014/main" id="{4E951AAE-861D-B824-CF48-CC2ADF3A029F}"/>
              </a:ext>
            </a:extLst>
          </p:cNvPr>
          <p:cNvSpPr txBox="1">
            <a:spLocks/>
          </p:cNvSpPr>
          <p:nvPr/>
        </p:nvSpPr>
        <p:spPr>
          <a:xfrm>
            <a:off x="1421630" y="1477933"/>
            <a:ext cx="5046883" cy="5522104"/>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dirty="0"/>
              <a:t>2022 </a:t>
            </a:r>
            <a:r>
              <a:rPr lang="mn-MN" b="1" dirty="0"/>
              <a:t>он</a:t>
            </a:r>
            <a:endParaRPr lang="mn-MN" dirty="0"/>
          </a:p>
          <a:p>
            <a:pPr>
              <a:buFont typeface="Arial" panose="020B0604020202020204" pitchFamily="34" charset="0"/>
              <a:buChar char="•"/>
            </a:pPr>
            <a:r>
              <a:rPr lang="mn-MN" dirty="0"/>
              <a:t>Баривчлах санал: </a:t>
            </a:r>
            <a:r>
              <a:rPr lang="mn-MN" b="1" dirty="0"/>
              <a:t>273</a:t>
            </a:r>
            <a:r>
              <a:rPr lang="mn-MN" dirty="0"/>
              <a:t>, зөвшөөрсөн: </a:t>
            </a:r>
            <a:r>
              <a:rPr lang="mn-MN" b="1" dirty="0"/>
              <a:t>246</a:t>
            </a:r>
            <a:r>
              <a:rPr lang="mn-MN" dirty="0"/>
              <a:t>, татгалзсан: </a:t>
            </a:r>
            <a:r>
              <a:rPr lang="mn-MN" b="1" dirty="0"/>
              <a:t>27</a:t>
            </a:r>
            <a:br>
              <a:rPr lang="mn-MN" dirty="0"/>
            </a:br>
            <a:r>
              <a:rPr lang="mn-MN" dirty="0"/>
              <a:t>➤ Өсвөр насныхан: </a:t>
            </a:r>
            <a:r>
              <a:rPr lang="mn-MN" b="1" dirty="0"/>
              <a:t>4 хүн  </a:t>
            </a:r>
          </a:p>
          <a:p>
            <a:pPr>
              <a:buFont typeface="Arial" panose="020B0604020202020204" pitchFamily="34" charset="0"/>
              <a:buChar char="•"/>
            </a:pPr>
            <a:r>
              <a:rPr lang="mn-MN" dirty="0"/>
              <a:t>Цагдан хорих санал: </a:t>
            </a:r>
            <a:r>
              <a:rPr lang="mn-MN" b="1" dirty="0"/>
              <a:t>3158</a:t>
            </a:r>
            <a:r>
              <a:rPr lang="mn-MN" dirty="0"/>
              <a:t>, зөвшөөрсөн: </a:t>
            </a:r>
            <a:r>
              <a:rPr lang="mn-MN" b="1" dirty="0"/>
              <a:t>2592 (82.1%)</a:t>
            </a:r>
            <a:br>
              <a:rPr lang="mn-MN" dirty="0"/>
            </a:br>
            <a:r>
              <a:rPr lang="mn-MN" dirty="0"/>
              <a:t>➤ Өсвөр насныхан: </a:t>
            </a:r>
            <a:r>
              <a:rPr lang="mn-MN" b="1" dirty="0"/>
              <a:t>27 хүн /1 хувь/</a:t>
            </a:r>
          </a:p>
          <a:p>
            <a:r>
              <a:rPr lang="en-US" dirty="0"/>
              <a:t>🟨 </a:t>
            </a:r>
            <a:r>
              <a:rPr lang="en-US" b="1" dirty="0"/>
              <a:t>2023 </a:t>
            </a:r>
            <a:r>
              <a:rPr lang="mn-MN" b="1" dirty="0"/>
              <a:t>он</a:t>
            </a:r>
            <a:endParaRPr lang="mn-MN" dirty="0"/>
          </a:p>
          <a:p>
            <a:pPr>
              <a:buFont typeface="Arial" panose="020B0604020202020204" pitchFamily="34" charset="0"/>
              <a:buChar char="•"/>
            </a:pPr>
            <a:r>
              <a:rPr lang="mn-MN" dirty="0"/>
              <a:t>Баривчлах санал: </a:t>
            </a:r>
            <a:r>
              <a:rPr lang="mn-MN" b="1" dirty="0"/>
              <a:t>374</a:t>
            </a:r>
            <a:r>
              <a:rPr lang="mn-MN" dirty="0"/>
              <a:t>, зөвшөөрсөн: </a:t>
            </a:r>
            <a:r>
              <a:rPr lang="mn-MN" b="1" dirty="0"/>
              <a:t>301</a:t>
            </a:r>
            <a:r>
              <a:rPr lang="mn-MN" dirty="0"/>
              <a:t>, татгалзсан: </a:t>
            </a:r>
            <a:r>
              <a:rPr lang="mn-MN" b="1" dirty="0"/>
              <a:t>68</a:t>
            </a:r>
            <a:br>
              <a:rPr lang="mn-MN" dirty="0"/>
            </a:br>
            <a:r>
              <a:rPr lang="mn-MN" dirty="0"/>
              <a:t>➤ Өсвөр насныхан: </a:t>
            </a:r>
            <a:r>
              <a:rPr lang="mn-MN" b="1" dirty="0"/>
              <a:t>5</a:t>
            </a:r>
            <a:endParaRPr lang="mn-MN" dirty="0"/>
          </a:p>
          <a:p>
            <a:pPr>
              <a:buFont typeface="Arial" panose="020B0604020202020204" pitchFamily="34" charset="0"/>
              <a:buChar char="•"/>
            </a:pPr>
            <a:r>
              <a:rPr lang="mn-MN" dirty="0"/>
              <a:t>Цагдан хорих санал: </a:t>
            </a:r>
            <a:r>
              <a:rPr lang="mn-MN" b="1" dirty="0"/>
              <a:t>3551</a:t>
            </a:r>
            <a:r>
              <a:rPr lang="mn-MN" dirty="0"/>
              <a:t>, зөвшөөрсөн: </a:t>
            </a:r>
            <a:r>
              <a:rPr lang="mn-MN" b="1" dirty="0"/>
              <a:t>2173</a:t>
            </a:r>
            <a:br>
              <a:rPr lang="mn-MN" dirty="0"/>
            </a:br>
            <a:r>
              <a:rPr lang="mn-MN" dirty="0"/>
              <a:t>➤ Өсвөр насныхан: </a:t>
            </a:r>
            <a:r>
              <a:rPr lang="mn-MN" b="1" dirty="0"/>
              <a:t>59 хүн /2,7 хувь/</a:t>
            </a:r>
          </a:p>
          <a:p>
            <a:r>
              <a:rPr lang="en-US" dirty="0"/>
              <a:t>🟥 </a:t>
            </a:r>
            <a:r>
              <a:rPr lang="en-US" b="1" dirty="0"/>
              <a:t>2024 </a:t>
            </a:r>
            <a:r>
              <a:rPr lang="mn-MN" b="1" dirty="0"/>
              <a:t>он</a:t>
            </a:r>
            <a:endParaRPr lang="mn-MN" dirty="0"/>
          </a:p>
          <a:p>
            <a:pPr>
              <a:buFont typeface="Arial" panose="020B0604020202020204" pitchFamily="34" charset="0"/>
              <a:buChar char="•"/>
            </a:pPr>
            <a:r>
              <a:rPr lang="mn-MN" dirty="0"/>
              <a:t>Баривчлах санал: </a:t>
            </a:r>
            <a:r>
              <a:rPr lang="mn-MN" b="1" dirty="0"/>
              <a:t>272</a:t>
            </a:r>
            <a:r>
              <a:rPr lang="mn-MN" dirty="0"/>
              <a:t>, зөвшөөрсөн: </a:t>
            </a:r>
            <a:r>
              <a:rPr lang="mn-MN" b="1" dirty="0"/>
              <a:t>260</a:t>
            </a:r>
            <a:r>
              <a:rPr lang="mn-MN" dirty="0"/>
              <a:t>, татгалзсан: </a:t>
            </a:r>
            <a:r>
              <a:rPr lang="mn-MN" b="1" dirty="0"/>
              <a:t>11</a:t>
            </a:r>
            <a:br>
              <a:rPr lang="mn-MN" dirty="0"/>
            </a:br>
            <a:r>
              <a:rPr lang="mn-MN" dirty="0"/>
              <a:t>➤ Өсвөр насныхан: </a:t>
            </a:r>
            <a:r>
              <a:rPr lang="mn-MN" b="1" dirty="0"/>
              <a:t>4 хүн</a:t>
            </a:r>
            <a:endParaRPr lang="mn-MN" dirty="0"/>
          </a:p>
          <a:p>
            <a:pPr>
              <a:buFont typeface="Arial" panose="020B0604020202020204" pitchFamily="34" charset="0"/>
              <a:buChar char="•"/>
            </a:pPr>
            <a:r>
              <a:rPr lang="mn-MN" dirty="0"/>
              <a:t>Цагдан хорих санал: </a:t>
            </a:r>
            <a:r>
              <a:rPr lang="mn-MN" b="1" dirty="0"/>
              <a:t>2830</a:t>
            </a:r>
            <a:r>
              <a:rPr lang="mn-MN" dirty="0"/>
              <a:t>, зөвшөөрсөн: </a:t>
            </a:r>
            <a:r>
              <a:rPr lang="mn-MN" b="1" dirty="0"/>
              <a:t>1672</a:t>
            </a:r>
            <a:br>
              <a:rPr lang="mn-MN" dirty="0"/>
            </a:br>
            <a:r>
              <a:rPr lang="mn-MN" dirty="0"/>
              <a:t>➤ Өсвөр насныхан: </a:t>
            </a:r>
            <a:r>
              <a:rPr lang="mn-MN" b="1" dirty="0"/>
              <a:t>16 хүн /0,9 хувь/</a:t>
            </a:r>
            <a:endParaRPr lang="mn-MN" dirty="0"/>
          </a:p>
          <a:p>
            <a:endParaRPr lang="en-US" dirty="0"/>
          </a:p>
          <a:p>
            <a:endParaRPr lang="mn-MN" sz="2000" dirty="0">
              <a:solidFill>
                <a:srgbClr val="FF0000"/>
              </a:solidFill>
            </a:endParaRPr>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dirty="0"/>
          </a:p>
          <a:p>
            <a:pPr marL="342900" indent="-342900">
              <a:buFont typeface="Arial" panose="020B0604020202020204" pitchFamily="34" charset="0"/>
              <a:buChar char="•"/>
            </a:pPr>
            <a:endParaRPr lang="mn-MN" sz="2000" b="1" dirty="0"/>
          </a:p>
          <a:p>
            <a:endParaRPr lang="en-US" dirty="0"/>
          </a:p>
        </p:txBody>
      </p:sp>
      <p:pic>
        <p:nvPicPr>
          <p:cNvPr id="9" name="Picture 8">
            <a:extLst>
              <a:ext uri="{FF2B5EF4-FFF2-40B4-BE49-F238E27FC236}">
                <a16:creationId xmlns:a16="http://schemas.microsoft.com/office/drawing/2014/main" id="{E442BA98-A0A1-9EB5-86AA-5B531FCE4246}"/>
              </a:ext>
            </a:extLst>
          </p:cNvPr>
          <p:cNvPicPr>
            <a:picLocks noChangeAspect="1"/>
          </p:cNvPicPr>
          <p:nvPr/>
        </p:nvPicPr>
        <p:blipFill>
          <a:blip r:embed="rId4"/>
          <a:stretch>
            <a:fillRect/>
          </a:stretch>
        </p:blipFill>
        <p:spPr>
          <a:xfrm>
            <a:off x="6488270" y="1974762"/>
            <a:ext cx="5292095" cy="3510631"/>
          </a:xfrm>
          <a:prstGeom prst="rect">
            <a:avLst/>
          </a:prstGeom>
        </p:spPr>
      </p:pic>
    </p:spTree>
    <p:extLst>
      <p:ext uri="{BB962C8B-B14F-4D97-AF65-F5344CB8AC3E}">
        <p14:creationId xmlns:p14="http://schemas.microsoft.com/office/powerpoint/2010/main" val="519696468"/>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Modern Clean Sophisticated_01_AS - v6" id="{0AA3A176-5614-4CF7-97C7-387B0FB7AD04}" vid="{229230A5-5D58-4AD6-A6F9-E951DED42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045008-BD42-4B24-A6F5-0E1C58790533}">
  <ds:schemaRefs>
    <ds:schemaRef ds:uri="http://www.w3.org/XML/1998/namespace"/>
    <ds:schemaRef ds:uri="http://purl.org/dc/terms/"/>
    <ds:schemaRef ds:uri="http://purl.org/dc/elements/1.1/"/>
    <ds:schemaRef ds:uri="http://schemas.microsoft.com/office/2006/documentManagement/types"/>
    <ds:schemaRef ds:uri="http://purl.org/dc/dcmitype/"/>
    <ds:schemaRef ds:uri="71af3243-3dd4-4a8d-8c0d-dd76da1f02a5"/>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11A621F2-4F72-4D03-9533-F4606037C00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B52848-9F15-412E-907E-592D80B16D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128</TotalTime>
  <Words>2202</Words>
  <Application>Microsoft Office PowerPoint</Application>
  <PresentationFormat>Widescreen</PresentationFormat>
  <Paragraphs>408</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Georgia</vt:lpstr>
      <vt:lpstr>Mongolian BT</vt:lpstr>
      <vt:lpstr>Sagona ExtraLight</vt:lpstr>
      <vt:lpstr>Speak Pro</vt:lpstr>
      <vt:lpstr>Wingdings</vt:lpstr>
      <vt:lpstr>Office Theme</vt:lpstr>
      <vt:lpstr>PowerPoint Presentation</vt:lpstr>
      <vt:lpstr>Агуулга:</vt:lpstr>
      <vt:lpstr>I. Зарчим, үндэслэл, хууль</vt:lpstr>
      <vt:lpstr>Өсвөр насны хүн</vt:lpstr>
      <vt:lpstr>juvenile justice </vt:lpstr>
      <vt:lpstr>Тусгай журмын зорилт, зорилго</vt:lpstr>
      <vt:lpstr>II. Статистик (ШЕЗ)</vt:lpstr>
      <vt:lpstr>Холбогдсон гэмт хэрэг</vt:lpstr>
      <vt:lpstr>баривчлах, цагдан хорих (2022–2024)</vt:lpstr>
      <vt:lpstr>III. Хэрэг судлал</vt:lpstr>
      <vt:lpstr>Нээлттэй/хаалттай шүүх хуралдаан</vt:lpstr>
      <vt:lpstr>Хувийн байдлыг тогтоох</vt:lpstr>
      <vt:lpstr>Нас</vt:lpstr>
      <vt:lpstr>Боловсрол</vt:lpstr>
      <vt:lpstr>Амьдралын нөхцөл, хүмүүжил</vt:lpstr>
      <vt:lpstr>Шинжээчийн дүгнэлт</vt:lpstr>
      <vt:lpstr>гэр бүлийн байдал, бусад</vt:lpstr>
      <vt:lpstr>Эрүүгийн хариуцлага</vt:lpstr>
      <vt:lpstr>restorative justice programmes: ялын бус хариуцлага</vt:lpstr>
      <vt:lpstr>ялыг 2 дахин багасгах</vt:lpstr>
      <vt:lpstr>Хууль хэрэглээний зөрүү</vt:lpstr>
      <vt:lpstr>18-21 насны хүн</vt:lpstr>
      <vt:lpstr>IV. дүгнэлт</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Umirbyek_Judge</dc:creator>
  <cp:lastModifiedBy>Umirbyek Soltanmurat</cp:lastModifiedBy>
  <cp:revision>5</cp:revision>
  <dcterms:created xsi:type="dcterms:W3CDTF">2023-02-07T00:34:49Z</dcterms:created>
  <dcterms:modified xsi:type="dcterms:W3CDTF">2025-06-24T09:02:39Z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