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304" r:id="rId3"/>
    <p:sldId id="306" r:id="rId4"/>
    <p:sldId id="308" r:id="rId5"/>
    <p:sldId id="309" r:id="rId6"/>
    <p:sldId id="310" r:id="rId7"/>
    <p:sldId id="320" r:id="rId8"/>
    <p:sldId id="321" r:id="rId9"/>
    <p:sldId id="322" r:id="rId10"/>
    <p:sldId id="312" r:id="rId11"/>
    <p:sldId id="314" r:id="rId12"/>
    <p:sldId id="313" r:id="rId13"/>
    <p:sldId id="315" r:id="rId14"/>
    <p:sldId id="316" r:id="rId15"/>
    <p:sldId id="311" r:id="rId16"/>
    <p:sldId id="302" r:id="rId17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CEC"/>
    <a:srgbClr val="CEC9C5"/>
    <a:srgbClr val="E0DED9"/>
    <a:srgbClr val="E1E0DB"/>
    <a:srgbClr val="D5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591" autoAdjust="0"/>
  </p:normalViewPr>
  <p:slideViewPr>
    <p:cSldViewPr snapToGrid="0" showGuides="1">
      <p:cViewPr varScale="1">
        <p:scale>
          <a:sx n="104" d="100"/>
          <a:sy n="104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952" y="-8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BB0ED0CB-40F9-4F56-8FF4-25414AEEA6A0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8" tIns="47229" rIns="94458" bIns="4722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458" tIns="47229" rIns="94458" bIns="4722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B9F26117-89B7-46F3-B614-D6BD0425EF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3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30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64691-CBCD-C6C8-1375-76E1621A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E3B4BE1-F0DA-5288-A170-7C16E323C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AE42B31-88BC-7E60-3885-D66C73676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4B4690-A505-5EB2-3737-00851968F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48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FBD6E-3504-E589-DD5D-DF786D0BF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AF36B96-B42A-2623-BA19-134F075FA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F257D93-BCB4-DBBD-135A-7209E255E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5E979C-02B1-AA22-B8A9-8F8807E42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991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536F5-4CEE-FB4E-CB81-C005FF23F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A1A64BD-C8C4-7CCA-04B5-27C7AE3FE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48A422A-012A-0401-203F-E80495321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6CDC16-4B08-2976-7E91-EBBDBB2E5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841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D8FF5-913A-5BF5-31BB-5798311A9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A2FE46A-A2A6-E13B-6383-DF176AFED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D7469F-B169-9920-403D-AE81D566A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2C12E3-F231-3CDF-A491-A22B7D3A8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723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A8807-358F-5638-6A86-F3D39D08B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D2E653-6A43-78E2-192E-113C54F32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A5A8E14-EE70-B4D8-1D5C-DD5A7A748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B8D088-923B-0C40-47D6-09221C263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701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308E0-08E7-05E7-7EA9-26D1B1523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1354EC-EA73-BC19-DC4B-3A41D10AF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F04C367-A004-36BB-FAE8-A466BBFA2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FF5F81-98C1-A840-C1F9-482A20794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19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9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A6CE4-F9E2-F472-409D-8B34053AD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BF7136-F650-E83A-F28E-465FFFA5E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4C2B53-7E9F-6E81-A6BA-9D63D049B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062B3F-01C7-096B-F772-CC07DE88F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19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D33F0-801B-9641-1254-6C414DA4B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18E441-15BF-19F6-D7A4-7B25062B7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5FE493-58C3-FF85-828B-7536AF7A7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536410-9D38-78A3-1475-F446C679C2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73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0551-FB70-0019-8302-B67D43700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AA7784A-9A9F-3397-E585-B7007264A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BDFC7EF-AA0D-8D45-4216-194FB36BB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30CCFA-442E-055A-1536-BF521E5D6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12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41DEA-7C0E-8B68-A050-7AF3F479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0C90B0-8E15-2118-2963-609298DB9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6FC0D4C-4CCA-5A00-BE4D-172B85B59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E6C993-1F52-9DB4-5437-6038F0FA3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04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85F4C-B424-89BB-B237-44B8FFDD5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A547D1-3998-0924-56BD-259E8FCE5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75CFBD8-47C8-E4D6-BB45-B40A7F5D4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896FFB-4651-0733-4586-FD5DB7C77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00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FB1DF-A1F7-77CD-078F-EDCD4D13D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EC2B69A-71F8-92DB-9AEA-93B9B1E51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7FCA57E-EB17-76B4-A40B-B5A8D4BD3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9AC1AD-B32C-6A65-2A01-C72971D0F2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547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7C820-7334-F559-7C5A-78339CBF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5B9CBC4-21EA-53CE-2340-5A41EF458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9BF316-564B-C266-BACD-84C371A85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039962-A53E-BF7D-4D26-149790BAD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19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9028" y="3993159"/>
            <a:ext cx="5760000" cy="1228605"/>
          </a:xfrm>
        </p:spPr>
        <p:txBody>
          <a:bodyPr anchor="b"/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and privacy as challenges</a:t>
            </a:r>
            <a:br>
              <a:rPr lang="en-US" dirty="0"/>
            </a:br>
            <a:r>
              <a:rPr lang="en-US" dirty="0"/>
              <a:t>          for law enforcement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9028" y="5278104"/>
            <a:ext cx="5760000" cy="540000"/>
          </a:xfrm>
          <a:noFill/>
        </p:spPr>
        <p:txBody>
          <a:bodyPr wrap="none">
            <a:normAutofit/>
          </a:bodyPr>
          <a:lstStyle>
            <a:lvl1pPr marL="0" indent="0" algn="ctr">
              <a:lnSpc>
                <a:spcPts val="3840"/>
              </a:lnSpc>
              <a:spcAft>
                <a:spcPts val="0"/>
              </a:spcAft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 </a:t>
            </a:r>
            <a:r>
              <a:rPr lang="de-DE" dirty="0" err="1"/>
              <a:t>daily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Public </a:t>
            </a:r>
            <a:r>
              <a:rPr lang="de-DE" dirty="0" err="1"/>
              <a:t>Proscutor</a:t>
            </a:r>
            <a:endParaRPr lang="en-US" dirty="0"/>
          </a:p>
        </p:txBody>
      </p:sp>
      <p:sp>
        <p:nvSpPr>
          <p:cNvPr id="9" name="object 3"/>
          <p:cNvSpPr/>
          <p:nvPr userDrawn="1"/>
        </p:nvSpPr>
        <p:spPr>
          <a:xfrm>
            <a:off x="3868084" y="5988222"/>
            <a:ext cx="1789430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9328" y="0"/>
                </a:lnTo>
              </a:path>
            </a:pathLst>
          </a:custGeom>
          <a:ln w="25400">
            <a:solidFill>
              <a:srgbClr val="008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65999" y="144747"/>
            <a:ext cx="2700000" cy="612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ts val="1350"/>
              </a:lnSpc>
            </a:pPr>
            <a:r>
              <a:rPr lang="de-DE" sz="1100" spc="20" dirty="0">
                <a:solidFill>
                  <a:schemeClr val="tx2"/>
                </a:solidFill>
              </a:rPr>
              <a:t>Generalstaatsanwaltschaft Bamberg</a:t>
            </a:r>
          </a:p>
          <a:p>
            <a:pPr algn="r">
              <a:lnSpc>
                <a:spcPts val="1350"/>
              </a:lnSpc>
            </a:pPr>
            <a:r>
              <a:rPr lang="de-DE" sz="1050" spc="20" dirty="0">
                <a:solidFill>
                  <a:schemeClr val="tx2"/>
                </a:solidFill>
              </a:rPr>
              <a:t>-Zentralstelle </a:t>
            </a:r>
            <a:r>
              <a:rPr lang="de-DE" sz="1050" spc="20" dirty="0" err="1">
                <a:solidFill>
                  <a:schemeClr val="tx2"/>
                </a:solidFill>
              </a:rPr>
              <a:t>Cybercrime</a:t>
            </a:r>
            <a:r>
              <a:rPr lang="de-DE" sz="1050" spc="20" dirty="0">
                <a:solidFill>
                  <a:schemeClr val="tx2"/>
                </a:solidFill>
              </a:rPr>
              <a:t> Bayern- 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t="37027" r="13568" b="36271"/>
          <a:stretch/>
        </p:blipFill>
        <p:spPr bwMode="auto">
          <a:xfrm>
            <a:off x="7995607" y="211428"/>
            <a:ext cx="903381" cy="5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880153" y="6274007"/>
            <a:ext cx="5760000" cy="180000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2019-03-26 - University </a:t>
            </a:r>
            <a:r>
              <a:rPr lang="de-DE" dirty="0" err="1"/>
              <a:t>of</a:t>
            </a:r>
            <a:r>
              <a:rPr lang="de-DE" dirty="0"/>
              <a:t> Bamberg – Senior Public </a:t>
            </a:r>
            <a:r>
              <a:rPr lang="de-DE" dirty="0" err="1"/>
              <a:t>Prosecutor</a:t>
            </a:r>
            <a:r>
              <a:rPr lang="de-DE" dirty="0"/>
              <a:t> Christian Schorr</a:t>
            </a:r>
          </a:p>
        </p:txBody>
      </p:sp>
    </p:spTree>
    <p:extLst>
      <p:ext uri="{BB962C8B-B14F-4D97-AF65-F5344CB8AC3E}">
        <p14:creationId xmlns:p14="http://schemas.microsoft.com/office/powerpoint/2010/main" val="89786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02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icht /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29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tes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 marL="0" indent="0">
              <a:lnSpc>
                <a:spcPts val="2800"/>
              </a:lnSpc>
              <a:spcAft>
                <a:spcPts val="200"/>
              </a:spcAft>
              <a:buNone/>
              <a:defRPr sz="2400"/>
            </a:lvl1pPr>
            <a:lvl2pPr marL="0" indent="0">
              <a:lnSpc>
                <a:spcPts val="2500"/>
              </a:lnSpc>
              <a:spcAft>
                <a:spcPts val="0"/>
              </a:spcAft>
              <a:buFontTx/>
              <a:buNone/>
              <a:defRPr b="0" i="1">
                <a:solidFill>
                  <a:schemeClr val="tx2"/>
                </a:solidFill>
              </a:defRPr>
            </a:lvl2pPr>
            <a:lvl3pPr marL="216000" indent="-216000"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/>
            </a:lvl3pPr>
            <a:lvl4pPr marL="0" indent="-216000">
              <a:lnSpc>
                <a:spcPts val="2400"/>
              </a:lnSpc>
              <a:spcAft>
                <a:spcPts val="90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373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s Kap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148290"/>
            <a:ext cx="7866000" cy="720000"/>
          </a:xfrm>
          <a:noFill/>
        </p:spPr>
        <p:txBody>
          <a:bodyPr/>
          <a:lstStyle>
            <a:lvl1pPr marL="0" indent="0">
              <a:lnSpc>
                <a:spcPts val="2800"/>
              </a:lnSpc>
              <a:spcAft>
                <a:spcPts val="200"/>
              </a:spcAft>
              <a:buNone/>
              <a:defRPr sz="2400"/>
            </a:lvl1pPr>
            <a:lvl2pPr marL="0" indent="0">
              <a:lnSpc>
                <a:spcPts val="2500"/>
              </a:lnSpc>
              <a:spcAft>
                <a:spcPts val="0"/>
              </a:spcAft>
              <a:buFontTx/>
              <a:buNone/>
              <a:defRPr b="0" i="1">
                <a:solidFill>
                  <a:schemeClr val="tx2"/>
                </a:solidFill>
              </a:defRPr>
            </a:lvl2pPr>
            <a:lvl3pPr marL="0" indent="0">
              <a:spcAft>
                <a:spcPts val="1200"/>
              </a:spcAft>
              <a:buClr>
                <a:schemeClr val="tx2"/>
              </a:buClr>
              <a:buFontTx/>
              <a:buNone/>
              <a:defRPr sz="2000" i="0"/>
            </a:lvl3pPr>
            <a:lvl4pPr marL="0" indent="0">
              <a:lnSpc>
                <a:spcPts val="2400"/>
              </a:lnSpc>
              <a:spcAft>
                <a:spcPts val="900"/>
              </a:spcAft>
              <a:buClr>
                <a:schemeClr val="tx2"/>
              </a:buClr>
              <a:buFontTx/>
              <a:buNone/>
              <a:defRPr sz="1800" b="0" i="1"/>
            </a:lvl4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‹#›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0000" y="2164550"/>
            <a:ext cx="3780000" cy="4026700"/>
          </a:xfrm>
          <a:noFill/>
        </p:spPr>
        <p:txBody>
          <a:bodyPr/>
          <a:lstStyle>
            <a:lvl1pPr marL="0" indent="0">
              <a:lnSpc>
                <a:spcPts val="2400"/>
              </a:lnSpc>
              <a:spcAft>
                <a:spcPts val="120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ts val="2400"/>
              </a:lnSpc>
              <a:spcAft>
                <a:spcPts val="900"/>
              </a:spcAft>
              <a:buFontTx/>
              <a:buNone/>
              <a:defRPr sz="1800" b="0" i="1">
                <a:solidFill>
                  <a:schemeClr val="tx1"/>
                </a:solidFill>
              </a:defRPr>
            </a:lvl2pPr>
            <a:lvl3pPr marL="0" indent="0">
              <a:spcAft>
                <a:spcPts val="1200"/>
              </a:spcAft>
              <a:buClr>
                <a:schemeClr val="tx2"/>
              </a:buClr>
              <a:buFontTx/>
              <a:buNone/>
              <a:defRPr sz="2000" i="0"/>
            </a:lvl3pPr>
            <a:lvl4pPr marL="0" indent="0">
              <a:lnSpc>
                <a:spcPts val="2400"/>
              </a:lnSpc>
              <a:spcAft>
                <a:spcPts val="900"/>
              </a:spcAft>
              <a:buClr>
                <a:schemeClr val="tx2"/>
              </a:buClr>
              <a:buFontTx/>
              <a:buNone/>
              <a:defRPr sz="1800" b="0" i="1"/>
            </a:lvl4pPr>
          </a:lstStyle>
          <a:p>
            <a:pPr lvl="0"/>
            <a:r>
              <a:rPr lang="de-DE" dirty="0"/>
              <a:t>Text bearbeiten</a:t>
            </a:r>
            <a:br>
              <a:rPr lang="de-DE" dirty="0"/>
            </a:br>
            <a:r>
              <a:rPr lang="de-DE" dirty="0"/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509147" y="2237581"/>
            <a:ext cx="3740150" cy="2736000"/>
          </a:xfrm>
          <a:blipFill>
            <a:blip r:embed="rId2"/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917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‹#›</a:t>
            </a:fld>
            <a:endParaRPr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08" y="2410584"/>
            <a:ext cx="5400000" cy="22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3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73972"/>
            <a:ext cx="5580000" cy="414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48291"/>
            <a:ext cx="7866000" cy="5040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560542"/>
            <a:ext cx="66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6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6000" y="6560542"/>
            <a:ext cx="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smtClean="0"/>
            </a:lvl1pPr>
          </a:lstStyle>
          <a:p>
            <a:pPr algn="r">
              <a:lnSpc>
                <a:spcPts val="960"/>
              </a:lnSpc>
            </a:pPr>
            <a:r>
              <a:rPr lang="de-DE" dirty="0"/>
              <a:t>Folie </a:t>
            </a:r>
            <a:fld id="{1834C517-E59C-4CD4-A46D-045D56E37974}" type="slidenum">
              <a:rPr smtClean="0"/>
              <a:pPr algn="r">
                <a:lnSpc>
                  <a:spcPts val="960"/>
                </a:lnSpc>
              </a:pPr>
              <a:t>‹#›</a:t>
            </a:fld>
            <a:endParaRPr dirty="0"/>
          </a:p>
        </p:txBody>
      </p:sp>
      <p:cxnSp>
        <p:nvCxnSpPr>
          <p:cNvPr id="14" name="Gerader Verbinder 13"/>
          <p:cNvCxnSpPr/>
          <p:nvPr/>
        </p:nvCxnSpPr>
        <p:spPr>
          <a:xfrm>
            <a:off x="0" y="64800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1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2" r:id="rId3"/>
    <p:sldLayoutId id="2147483667" r:id="rId4"/>
    <p:sldLayoutId id="2147483668" r:id="rId5"/>
    <p:sldLayoutId id="2147483669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93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1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56000" indent="-216000" algn="l" defTabSz="914400" rtl="0" eaLnBrk="1" latinLnBrk="0" hangingPunct="1">
        <a:lnSpc>
          <a:spcPts val="2400"/>
        </a:lnSpc>
        <a:spcBef>
          <a:spcPts val="0"/>
        </a:spcBef>
        <a:buFont typeface="Symbol" panose="05050102010706020507" pitchFamily="18" charset="2"/>
        <a:buChar char="-"/>
        <a:defRPr sz="1800" b="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42460" y="4331776"/>
            <a:ext cx="5897693" cy="898902"/>
          </a:xfrm>
        </p:spPr>
        <p:txBody>
          <a:bodyPr/>
          <a:lstStyle/>
          <a:p>
            <a:r>
              <a:rPr lang="de-DE" dirty="0"/>
              <a:t>Juvenile Criminal Law in Germany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400" dirty="0"/>
              <a:t>Ulaanbaatar, 2025-06-25 - Senior Public prosecutor Stephan Schäl</a:t>
            </a:r>
          </a:p>
        </p:txBody>
      </p:sp>
    </p:spTree>
    <p:extLst>
      <p:ext uri="{BB962C8B-B14F-4D97-AF65-F5344CB8AC3E}">
        <p14:creationId xmlns:p14="http://schemas.microsoft.com/office/powerpoint/2010/main" val="184794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38C06-A5ED-1B5A-98A6-350B0644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F07D2-F17B-85BF-BA09-557DEF3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B999D8F3-758E-6E6E-ECC7-8E736000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Possible sentences in juvenile criminal law: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pPr marL="0" lvl="2" indent="0">
              <a:lnSpc>
                <a:spcPts val="36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1. Disciplinary measures: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e.g. instructions to perform community serving hours;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attend an educational / social training course;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ban on alcohol or drug consumption with mandatory urine tests;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apologies to the injured person;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to pay a sum of money to a charity organization;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repair the damage, e.g. clean a dirty wall.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05CE2-E4DD-7BBA-659A-41B9075F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53FE09A-BA46-C250-86F3-0140667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892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BEF59-0587-E227-5702-748EB2628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823C1-ED76-EF65-BCC4-EFBBF511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8EEE4089-539D-F5D6-5589-4369BFE4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Possible sentences in juvenile criminal law: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pPr marL="0" lvl="2" indent="0">
              <a:lnSpc>
                <a:spcPts val="36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2. Juvenile Detention </a:t>
            </a:r>
            <a:r>
              <a:rPr lang="en-US" dirty="0">
                <a:solidFill>
                  <a:srgbClr val="002060"/>
                </a:solidFill>
              </a:rPr>
              <a:t>(1 day up to 4 weeks in a special juvenile prison)</a:t>
            </a:r>
          </a:p>
          <a:p>
            <a:pPr lvl="2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Often in combination with disciplinary measures</a:t>
            </a: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C64B81-0179-42F5-AC39-8E56A45F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4E430EC-15C4-EB32-68B9-462F02D2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48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8130-4028-CD04-41F1-BA95056B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9D37B-C536-5AAE-527B-FC61FFE5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143A188-56A9-E047-E251-490BD1C08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Possible sentences in juvenile criminal law: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3. Prison Sentence, often suspended on probation</a:t>
            </a:r>
          </a:p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Only if: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No milder punishment is sufficient to prevent the young person from committing further offences (malicious tendencies) or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if the weight of the crime requires a prion sentence.</a:t>
            </a:r>
          </a:p>
          <a:p>
            <a:pPr lvl="2">
              <a:lnSpc>
                <a:spcPts val="36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marL="0" lvl="2" indent="0">
              <a:lnSpc>
                <a:spcPts val="36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    Length: at least 6 month up to 10 years</a:t>
            </a:r>
          </a:p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43124A-83CC-BD51-D734-91C8A114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014DEF7-F42D-C2E3-7AC7-C3D9928E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37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43CCD-A169-B7E8-21DD-5F0BAD68D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D9BE8-CF79-4ACA-01ED-0B84CA45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483194B1-D933-6B02-8A47-9CC52ADF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ts val="36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Approbation</a:t>
            </a:r>
            <a:r>
              <a:rPr lang="en-US" dirty="0">
                <a:solidFill>
                  <a:srgbClr val="002060"/>
                </a:solidFill>
              </a:rPr>
              <a:t>: 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Prison sentence not more than 2 years;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Positive prognosis, that he will not reoffend;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Instructions are laid down which the convicted person must follow;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Help via a probation officer;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After a period of 3 years: sentence will be waived;</a:t>
            </a:r>
          </a:p>
          <a:p>
            <a:pPr lvl="2">
              <a:lnSpc>
                <a:spcPts val="36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 If instructions are not followed: Perpetrator will be brought to jail. </a:t>
            </a:r>
          </a:p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28156D-C34D-A3C0-9937-F50CF8B2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65F173E-0937-19C7-88C6-CEFDB733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9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B7ED9-1249-8D26-F3F7-6EE4B40E9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7CFD1-90A6-A45D-4CA2-F2BF77A9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0767A25E-306C-82E1-5DD5-3EB44D348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ts val="36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Parties involved in juvenile criminal proceeding: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Judge;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Special Prosecutor;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Juvenile court assistance from youth welfare office;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Perpetrator;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Parents or legal guardian;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In higher crimes: defense lawyer.</a:t>
            </a: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BDA95B-949F-F814-C3E4-BCEFE2C1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F7C0EFA5-651C-2A9A-B312-46D62790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9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33AA-5698-32C5-4B73-7828814E3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8CE33-C99B-86CE-3CF2-7CB468D2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BC55D1A-9198-3FF8-4765-3D4804A8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 of German juvenile criminal law:</a:t>
            </a:r>
          </a:p>
          <a:p>
            <a:endParaRPr lang="en-US" dirty="0"/>
          </a:p>
          <a:p>
            <a:endParaRPr lang="de-DE" dirty="0"/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Young offenders often do not act on their own initiative, as they are influenced by others. 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The focus should not be on punishment, but on education.</a:t>
            </a: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F61D03-4919-8FF2-B974-8534DB9B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F87D67D3-3B4E-65C7-9F58-92E2B5D6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899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Many Thanks for the attention !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/>
              <a:t>Folie </a:t>
            </a:r>
            <a:fld id="{1834C517-E59C-4CD4-A46D-045D56E37974}" type="slidenum">
              <a:rPr lang="de-DE" smtClean="0"/>
              <a:pPr algn="r"/>
              <a:t>16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7D5DDD-938A-BF9F-1794-60DDF606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130" y="1099864"/>
            <a:ext cx="4897036" cy="32665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FBA8264-729D-608B-C3A6-C53B81337336}"/>
              </a:ext>
            </a:extLst>
          </p:cNvPr>
          <p:cNvSpPr txBox="1"/>
          <p:nvPr/>
        </p:nvSpPr>
        <p:spPr>
          <a:xfrm>
            <a:off x="822706" y="2458981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Questions 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B43C0D-0A0A-947F-E2C6-AADC073F2E52}"/>
              </a:ext>
            </a:extLst>
          </p:cNvPr>
          <p:cNvSpPr txBox="1"/>
          <p:nvPr/>
        </p:nvSpPr>
        <p:spPr>
          <a:xfrm>
            <a:off x="861643" y="4366367"/>
            <a:ext cx="5215883" cy="179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Contact:</a:t>
            </a:r>
          </a:p>
          <a:p>
            <a:r>
              <a:rPr lang="en-US" dirty="0"/>
              <a:t>Stephan Schäl</a:t>
            </a:r>
          </a:p>
          <a:p>
            <a:r>
              <a:rPr lang="en-US" dirty="0"/>
              <a:t>Deputy Chief Public Prosecutor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Email:</a:t>
            </a:r>
            <a:r>
              <a:rPr lang="en-US" dirty="0"/>
              <a:t> Stephan.Schael@gensta-ba.bayern.de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79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Speaker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360000" y="1054257"/>
            <a:ext cx="7866000" cy="5040000"/>
          </a:xfrm>
        </p:spPr>
        <p:txBody>
          <a:bodyPr/>
          <a:lstStyle/>
          <a:p>
            <a:r>
              <a:rPr lang="de-DE" dirty="0"/>
              <a:t>Who is speaking:</a:t>
            </a:r>
          </a:p>
          <a:p>
            <a:endParaRPr lang="de-DE" dirty="0"/>
          </a:p>
          <a:p>
            <a:endParaRPr lang="de-DE" sz="1800" dirty="0"/>
          </a:p>
          <a:p>
            <a:pPr marL="0" lvl="2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Stephan Schäl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Deputy Chief Public Prosecutor 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Office of the Public Prosecutor General in Bamberg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Bavarian Central Office for the Prosecution of Cybercrime 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Germany</a:t>
            </a:r>
            <a:endParaRPr lang="mn-MN" sz="1800" dirty="0">
              <a:solidFill>
                <a:srgbClr val="002060"/>
              </a:solidFill>
            </a:endParaRPr>
          </a:p>
          <a:p>
            <a:pPr marL="0" lvl="2" indent="0">
              <a:lnSpc>
                <a:spcPts val="3600"/>
              </a:lnSpc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lvl="2" indent="0">
              <a:lnSpc>
                <a:spcPts val="3600"/>
              </a:lnSpc>
              <a:buNone/>
            </a:pPr>
            <a:r>
              <a:rPr lang="en-US" sz="1800" b="1" dirty="0">
                <a:solidFill>
                  <a:srgbClr val="002060"/>
                </a:solidFill>
              </a:rPr>
              <a:t>Before</a:t>
            </a:r>
            <a:r>
              <a:rPr lang="en-US" sz="1800" dirty="0">
                <a:solidFill>
                  <a:srgbClr val="002060"/>
                </a:solidFill>
              </a:rPr>
              <a:t>: Judge at the local court in Bamberg, Germany.</a:t>
            </a:r>
          </a:p>
          <a:p>
            <a:pPr lvl="2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Responsible for family law and juvenile law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20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12743-0DC1-3E7E-6074-0791ED095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78C59-ECEC-6ECA-F38E-04E2F3FF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46334F63-BF48-9457-214B-467BA78FB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Definitions in Germany: </a:t>
            </a:r>
          </a:p>
          <a:p>
            <a:pPr lvl="1"/>
            <a:endParaRPr lang="de-DE" dirty="0"/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rgbClr val="002060"/>
                </a:solidFill>
              </a:rPr>
              <a:t>Children (Kinder): Persons under the age of 14;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rgbClr val="002060"/>
                </a:solidFill>
              </a:rPr>
              <a:t>Juvenile (</a:t>
            </a:r>
            <a:r>
              <a:rPr lang="en-SG" dirty="0" err="1">
                <a:solidFill>
                  <a:srgbClr val="002060"/>
                </a:solidFill>
              </a:rPr>
              <a:t>Jugendliche</a:t>
            </a:r>
            <a:r>
              <a:rPr lang="en-SG" dirty="0">
                <a:solidFill>
                  <a:srgbClr val="002060"/>
                </a:solidFill>
              </a:rPr>
              <a:t>): </a:t>
            </a:r>
            <a:r>
              <a:rPr lang="en-US" dirty="0">
                <a:solidFill>
                  <a:srgbClr val="002060"/>
                </a:solidFill>
              </a:rPr>
              <a:t>Persons who have already reached the age of 14 but are still under 18 years of age;</a:t>
            </a:r>
            <a:endParaRPr lang="en-SG" dirty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•Adolescents (</a:t>
            </a:r>
            <a:r>
              <a:rPr lang="en-US" dirty="0" err="1">
                <a:solidFill>
                  <a:srgbClr val="002060"/>
                </a:solidFill>
              </a:rPr>
              <a:t>Heranwachsende</a:t>
            </a:r>
            <a:r>
              <a:rPr lang="en-US" dirty="0">
                <a:solidFill>
                  <a:srgbClr val="002060"/>
                </a:solidFill>
              </a:rPr>
              <a:t>): Persons who are already 18 years old but not yet 21 years old;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Adults (</a:t>
            </a:r>
            <a:r>
              <a:rPr lang="en-US" dirty="0" err="1">
                <a:solidFill>
                  <a:srgbClr val="002060"/>
                </a:solidFill>
              </a:rPr>
              <a:t>Erwachsene</a:t>
            </a:r>
            <a:r>
              <a:rPr lang="en-US" dirty="0">
                <a:solidFill>
                  <a:srgbClr val="002060"/>
                </a:solidFill>
              </a:rPr>
              <a:t>): Persons over 21 years of age.</a:t>
            </a:r>
            <a:endParaRPr lang="en-SG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44277A-1491-F919-B4C9-BBED478E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3C1F6BD9-772A-6B11-B2C6-E8545711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79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6B27C-500F-DF17-B21D-5D85095EC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466D0-AC1B-D317-47B5-2CAB841C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0E9C8B46-981C-B8AD-E28C-20355714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special</a:t>
            </a:r>
            <a:r>
              <a:rPr lang="de-DE" dirty="0"/>
              <a:t> 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: </a:t>
            </a:r>
          </a:p>
          <a:p>
            <a:pPr lvl="1"/>
            <a:endParaRPr lang="de-DE" dirty="0"/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Young people are in a transitional phase between childhood and adulthood;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A procedure adapted to the developmental stage of the perpetrator is necessary to determine: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 the motives for the offence and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 to identify deficits in their education and upbringing</a:t>
            </a: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DF6712-0982-34C8-5962-771028CC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4EABB609-675A-0494-2B65-86C366EA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608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EFF0-40B0-88CF-0AAC-92128571E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AA69E-8F5A-95AD-FC85-723F5CA9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26A9340-352D-669E-A03E-471C8BC0A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special</a:t>
            </a:r>
            <a:r>
              <a:rPr lang="de-DE" dirty="0"/>
              <a:t> 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: </a:t>
            </a:r>
          </a:p>
          <a:p>
            <a:pPr lvl="1"/>
            <a:endParaRPr lang="de-DE" dirty="0"/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Young offenders often do not act on their own initiative, as they are influenced by others;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The focus should not be on punishment, but on education;</a:t>
            </a:r>
          </a:p>
          <a:p>
            <a:pPr lvl="2">
              <a:lnSpc>
                <a:spcPts val="36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lvl="2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Special law in Germany “</a:t>
            </a:r>
            <a:r>
              <a:rPr lang="en-US" dirty="0" err="1">
                <a:solidFill>
                  <a:srgbClr val="002060"/>
                </a:solidFill>
              </a:rPr>
              <a:t>Jugendgerichtsgesetz</a:t>
            </a:r>
            <a:r>
              <a:rPr lang="en-US" dirty="0">
                <a:solidFill>
                  <a:srgbClr val="002060"/>
                </a:solidFill>
              </a:rPr>
              <a:t>” (JGG).</a:t>
            </a: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D5F053-7F2B-0EC6-33CC-6D1884C3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8CC3AA36-3FF3-3BE5-00DA-0EBAB1EE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35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AFB36-4905-8761-DDA2-BDA87E7A5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4BF3F-61D6-0835-2C8E-1C014860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C8122F8A-8C7E-6AA5-31B2-5354D9C3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Juvenile criminal law applies:</a:t>
            </a: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2">
              <a:lnSpc>
                <a:spcPts val="3600"/>
              </a:lnSpc>
            </a:pPr>
            <a:r>
              <a:rPr lang="en-US" b="1" dirty="0">
                <a:solidFill>
                  <a:srgbClr val="002060"/>
                </a:solidFill>
              </a:rPr>
              <a:t>Children under 14 </a:t>
            </a:r>
            <a:r>
              <a:rPr lang="en-US" dirty="0">
                <a:solidFill>
                  <a:srgbClr val="002060"/>
                </a:solidFill>
              </a:rPr>
              <a:t>are not subject to criminal responsibility.</a:t>
            </a:r>
          </a:p>
          <a:p>
            <a:pPr lvl="2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Only juvenile welfare and civil law can be applied.</a:t>
            </a:r>
          </a:p>
          <a:p>
            <a:pPr marL="0" lvl="2" indent="0">
              <a:lnSpc>
                <a:spcPts val="36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lvl="2" indent="0">
              <a:lnSpc>
                <a:spcPts val="3600"/>
              </a:lnSpc>
              <a:buNone/>
            </a:pPr>
            <a:r>
              <a:rPr lang="en-US" sz="1800" dirty="0">
                <a:solidFill>
                  <a:srgbClr val="002060"/>
                </a:solidFill>
              </a:rPr>
              <a:t>(Relevant is always the time of committing the offence, not the age at the court trial)</a:t>
            </a:r>
          </a:p>
          <a:p>
            <a:pPr lvl="2">
              <a:lnSpc>
                <a:spcPts val="36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21B499-65F8-1F3D-FF97-D12112F6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D6F484AB-3E90-96B1-AC09-C4E4ABD3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93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9C781-39E7-4BB1-7DA7-0904F398A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A4794-A8B6-423D-DB6D-A9FE080B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5E4CFD1-5D16-3F18-DB6F-16B57115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Juvenile criminal law applies: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Always to </a:t>
            </a:r>
            <a:r>
              <a:rPr lang="en-US" b="1" dirty="0">
                <a:solidFill>
                  <a:srgbClr val="002060"/>
                </a:solidFill>
              </a:rPr>
              <a:t>juveniles (age 14-18);</a:t>
            </a:r>
          </a:p>
          <a:p>
            <a:pPr lvl="2" algn="just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but “relative” criminal responsibility law only applicable, if the juvenile </a:t>
            </a:r>
            <a:r>
              <a:rPr lang="en-US" i="1" dirty="0">
                <a:solidFill>
                  <a:srgbClr val="002060"/>
                </a:solidFill>
              </a:rPr>
              <a:t>according to his physical and psychological development is able to recognize the wrongdoing of the criminal act and is able to act according to this cognitive discernment.</a:t>
            </a:r>
            <a:br>
              <a:rPr lang="en-US" i="1" dirty="0">
                <a:solidFill>
                  <a:srgbClr val="00206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  <a:p>
            <a:pPr lvl="2">
              <a:lnSpc>
                <a:spcPts val="36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DA6F36-6B14-E9CB-7529-1EACE0D4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4E359C7-BAF2-AD3E-3BD7-6038451C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01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6E143-70AC-EE86-BB8D-CC349019B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7BE41-4C50-276B-3BB0-13F8C723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DE5762AC-E465-00DD-C00C-86D899240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ts val="36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Young adults / </a:t>
            </a:r>
            <a:r>
              <a:rPr lang="en-US" b="1" dirty="0" err="1">
                <a:solidFill>
                  <a:srgbClr val="002060"/>
                </a:solidFill>
              </a:rPr>
              <a:t>Adulescents</a:t>
            </a:r>
            <a:r>
              <a:rPr lang="en-US" b="1" dirty="0">
                <a:solidFill>
                  <a:srgbClr val="002060"/>
                </a:solidFill>
              </a:rPr>
              <a:t> (age 18-21)</a:t>
            </a:r>
          </a:p>
          <a:p>
            <a:pPr lvl="2">
              <a:lnSpc>
                <a:spcPts val="3600"/>
              </a:lnSpc>
            </a:pPr>
            <a:r>
              <a:rPr lang="en-US" dirty="0">
                <a:solidFill>
                  <a:srgbClr val="002060"/>
                </a:solidFill>
              </a:rPr>
              <a:t>Absolute criminal responsibility </a:t>
            </a:r>
          </a:p>
          <a:p>
            <a:pPr marL="0" lvl="2" indent="0">
              <a:lnSpc>
                <a:spcPts val="36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Juvenile</a:t>
            </a:r>
            <a:r>
              <a:rPr lang="en-US" dirty="0">
                <a:solidFill>
                  <a:srgbClr val="002060"/>
                </a:solidFill>
              </a:rPr>
              <a:t> criminal code applies, if :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either delayed in their development and should still be treated as juveniles;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2060"/>
                </a:solidFill>
              </a:rPr>
              <a:t>or typical juvenile offence.</a:t>
            </a:r>
          </a:p>
          <a:p>
            <a:pPr lvl="2">
              <a:lnSpc>
                <a:spcPts val="3600"/>
              </a:lnSpc>
              <a:buFont typeface="Symbol" panose="05050102010706020507" pitchFamily="18" charset="2"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0" lvl="2" indent="0">
              <a:lnSpc>
                <a:spcPts val="36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Otherwise treated as adults, Criminal Law for Adults will apply.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E553FF-2B66-7FB4-341B-8EA15C65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FB528E44-DD29-FB94-9C93-63776B81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2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8241E-C649-A510-76AA-383859E94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2E889-049A-6E35-CBB9-17D3684D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Juvenile </a:t>
            </a:r>
            <a:r>
              <a:rPr lang="de-DE" dirty="0" err="1"/>
              <a:t>criminal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in Germany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F7BB5E-58D0-CABA-52ED-59F4FC13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Bavarian Central Office for the Prosecution of Cybercrime – Deputy Chief Public Prosecutor Stephan Schäl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1A3F44F-FFAD-72EC-1B6E-C2D88C75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3</a:t>
            </a: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F641AE-E65F-31F2-1BC3-85956A169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61" y="855905"/>
            <a:ext cx="7248939" cy="54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83758"/>
      </p:ext>
    </p:extLst>
  </p:cSld>
  <p:clrMapOvr>
    <a:masterClrMapping/>
  </p:clrMapOvr>
</p:sld>
</file>

<file path=ppt/theme/theme1.xml><?xml version="1.0" encoding="utf-8"?>
<a:theme xmlns:a="http://schemas.openxmlformats.org/drawingml/2006/main" name="StMJ_PPT-Layout-Bild">
  <a:themeElements>
    <a:clrScheme name="StMJ">
      <a:dk1>
        <a:srgbClr val="5B534F"/>
      </a:dk1>
      <a:lt1>
        <a:srgbClr val="FFFFFF"/>
      </a:lt1>
      <a:dk2>
        <a:srgbClr val="008FCF"/>
      </a:dk2>
      <a:lt2>
        <a:srgbClr val="FFFFFF"/>
      </a:lt2>
      <a:accent1>
        <a:srgbClr val="008FCF"/>
      </a:accent1>
      <a:accent2>
        <a:srgbClr val="5B534F"/>
      </a:accent2>
      <a:accent3>
        <a:srgbClr val="008FCF"/>
      </a:accent3>
      <a:accent4>
        <a:srgbClr val="5B534F"/>
      </a:accent4>
      <a:accent5>
        <a:srgbClr val="008FCF"/>
      </a:accent5>
      <a:accent6>
        <a:srgbClr val="5B534F"/>
      </a:accent6>
      <a:hlink>
        <a:srgbClr val="0000FF"/>
      </a:hlink>
      <a:folHlink>
        <a:srgbClr val="80008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StMJ_PPT-Layout-Bild</Template>
  <TotalTime>29</TotalTime>
  <Words>1050</Words>
  <Application>Microsoft Office PowerPoint</Application>
  <PresentationFormat>On-screen Show (4:3)</PresentationFormat>
  <Paragraphs>153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StMJ_PPT-Layout-Bild</vt:lpstr>
      <vt:lpstr>Juvenile Criminal Law in Germany</vt:lpstr>
      <vt:lpstr>Speaker</vt:lpstr>
      <vt:lpstr>Juvenile criminal law in Germany</vt:lpstr>
      <vt:lpstr>Juvenile criminal law in Germany</vt:lpstr>
      <vt:lpstr>Juvenile criminal law in Germany</vt:lpstr>
      <vt:lpstr>Juvenile criminal law in Germany</vt:lpstr>
      <vt:lpstr>Juvenile criminal law in Germany</vt:lpstr>
      <vt:lpstr>Juvenile criminal law in Germany</vt:lpstr>
      <vt:lpstr>Juvenile criminal law in Germany</vt:lpstr>
      <vt:lpstr>Juvenile criminal law in Germany</vt:lpstr>
      <vt:lpstr>Juvenile criminal law in Germany</vt:lpstr>
      <vt:lpstr>Juvenile criminal law in Germany</vt:lpstr>
      <vt:lpstr>Juvenile criminal law in Germany</vt:lpstr>
      <vt:lpstr>Juvenile criminal law in Germany</vt:lpstr>
      <vt:lpstr>Juvenile criminal law in Germany</vt:lpstr>
      <vt:lpstr>Many Thanks for the attention !</vt:lpstr>
    </vt:vector>
  </TitlesOfParts>
  <Company>StMJ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Blindtext Titel der Präsentation</dc:title>
  <dc:creator>Frau Ederer</dc:creator>
  <cp:lastModifiedBy>Luvsandolgorkhulan Sukhbaatar</cp:lastModifiedBy>
  <cp:revision>98</cp:revision>
  <cp:lastPrinted>2022-11-09T07:58:25Z</cp:lastPrinted>
  <dcterms:created xsi:type="dcterms:W3CDTF">2018-10-31T06:49:04Z</dcterms:created>
  <dcterms:modified xsi:type="dcterms:W3CDTF">2025-06-23T08:31:47Z</dcterms:modified>
</cp:coreProperties>
</file>