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03" r:id="rId1"/>
  </p:sldMasterIdLst>
  <p:notesMasterIdLst>
    <p:notesMasterId r:id="rId30"/>
  </p:notesMasterIdLst>
  <p:handoutMasterIdLst>
    <p:handoutMasterId r:id="rId31"/>
  </p:handoutMasterIdLst>
  <p:sldIdLst>
    <p:sldId id="256" r:id="rId2"/>
    <p:sldId id="258" r:id="rId3"/>
    <p:sldId id="259" r:id="rId4"/>
    <p:sldId id="322" r:id="rId5"/>
    <p:sldId id="280" r:id="rId6"/>
    <p:sldId id="281" r:id="rId7"/>
    <p:sldId id="282" r:id="rId8"/>
    <p:sldId id="323" r:id="rId9"/>
    <p:sldId id="325" r:id="rId10"/>
    <p:sldId id="313" r:id="rId11"/>
    <p:sldId id="314" r:id="rId12"/>
    <p:sldId id="315" r:id="rId13"/>
    <p:sldId id="316" r:id="rId14"/>
    <p:sldId id="317" r:id="rId15"/>
    <p:sldId id="321" r:id="rId16"/>
    <p:sldId id="318" r:id="rId17"/>
    <p:sldId id="319" r:id="rId18"/>
    <p:sldId id="326" r:id="rId19"/>
    <p:sldId id="320" r:id="rId20"/>
    <p:sldId id="291" r:id="rId21"/>
    <p:sldId id="292" r:id="rId22"/>
    <p:sldId id="287" r:id="rId23"/>
    <p:sldId id="293" r:id="rId24"/>
    <p:sldId id="267" r:id="rId25"/>
    <p:sldId id="266" r:id="rId26"/>
    <p:sldId id="260" r:id="rId27"/>
    <p:sldId id="324" r:id="rId28"/>
    <p:sldId id="261" r:id="rId29"/>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4137D50-7CD2-4ABC-89E2-175165A35FB5}">
          <p14:sldIdLst>
            <p14:sldId id="256"/>
            <p14:sldId id="258"/>
            <p14:sldId id="259"/>
            <p14:sldId id="322"/>
          </p14:sldIdLst>
        </p14:section>
        <p14:section name="Untitled Section" id="{109546F6-B693-4796-891E-F4E3C3EE2E24}">
          <p14:sldIdLst>
            <p14:sldId id="280"/>
            <p14:sldId id="281"/>
            <p14:sldId id="282"/>
            <p14:sldId id="323"/>
            <p14:sldId id="325"/>
            <p14:sldId id="313"/>
            <p14:sldId id="314"/>
            <p14:sldId id="315"/>
            <p14:sldId id="316"/>
            <p14:sldId id="317"/>
            <p14:sldId id="321"/>
            <p14:sldId id="318"/>
            <p14:sldId id="319"/>
            <p14:sldId id="326"/>
            <p14:sldId id="320"/>
            <p14:sldId id="291"/>
            <p14:sldId id="292"/>
            <p14:sldId id="287"/>
            <p14:sldId id="293"/>
            <p14:sldId id="267"/>
            <p14:sldId id="266"/>
            <p14:sldId id="260"/>
            <p14:sldId id="324"/>
            <p14:sldId id="261"/>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185" autoAdjust="0"/>
    <p:restoredTop sz="95226" autoAdjust="0"/>
  </p:normalViewPr>
  <p:slideViewPr>
    <p:cSldViewPr snapToGrid="0">
      <p:cViewPr varScale="1">
        <p:scale>
          <a:sx n="114" d="100"/>
          <a:sy n="114" d="100"/>
        </p:scale>
        <p:origin x="804" y="114"/>
      </p:cViewPr>
      <p:guideLst/>
    </p:cSldViewPr>
  </p:slideViewPr>
  <p:notesTextViewPr>
    <p:cViewPr>
      <p:scale>
        <a:sx n="1" d="1"/>
        <a:sy n="1" d="1"/>
      </p:scale>
      <p:origin x="0" y="0"/>
    </p:cViewPr>
  </p:notesTextViewPr>
  <p:notesViewPr>
    <p:cSldViewPr snapToGrid="0">
      <p:cViewPr varScale="1">
        <p:scale>
          <a:sx n="61" d="100"/>
          <a:sy n="61" d="100"/>
        </p:scale>
        <p:origin x="3139" y="67"/>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238" cy="466725"/>
          </a:xfrm>
          <a:prstGeom prst="rect">
            <a:avLst/>
          </a:prstGeom>
        </p:spPr>
        <p:txBody>
          <a:bodyPr vert="horz" lIns="91431" tIns="45715" rIns="91431" bIns="45715" rtlCol="0"/>
          <a:lstStyle>
            <a:lvl1pPr algn="l">
              <a:defRPr sz="1200"/>
            </a:lvl1pPr>
          </a:lstStyle>
          <a:p>
            <a:endParaRPr lang="en-US"/>
          </a:p>
        </p:txBody>
      </p:sp>
      <p:sp>
        <p:nvSpPr>
          <p:cNvPr id="3" name="Date Placeholder 2"/>
          <p:cNvSpPr>
            <a:spLocks noGrp="1"/>
          </p:cNvSpPr>
          <p:nvPr>
            <p:ph type="dt" sz="quarter" idx="1"/>
          </p:nvPr>
        </p:nvSpPr>
        <p:spPr>
          <a:xfrm>
            <a:off x="3978276" y="1"/>
            <a:ext cx="3043238" cy="466725"/>
          </a:xfrm>
          <a:prstGeom prst="rect">
            <a:avLst/>
          </a:prstGeom>
        </p:spPr>
        <p:txBody>
          <a:bodyPr vert="horz" lIns="91431" tIns="45715" rIns="91431" bIns="45715" rtlCol="0"/>
          <a:lstStyle>
            <a:lvl1pPr algn="r">
              <a:defRPr sz="1200"/>
            </a:lvl1pPr>
          </a:lstStyle>
          <a:p>
            <a:fld id="{921F6EE4-C1C5-41B2-9CC1-CAA9172FF545}" type="datetimeFigureOut">
              <a:rPr lang="en-US" smtClean="0"/>
              <a:t>6/23/2025</a:t>
            </a:fld>
            <a:endParaRPr lang="en-US"/>
          </a:p>
        </p:txBody>
      </p:sp>
      <p:sp>
        <p:nvSpPr>
          <p:cNvPr id="4" name="Footer Placeholder 3"/>
          <p:cNvSpPr>
            <a:spLocks noGrp="1"/>
          </p:cNvSpPr>
          <p:nvPr>
            <p:ph type="ftr" sz="quarter" idx="2"/>
          </p:nvPr>
        </p:nvSpPr>
        <p:spPr>
          <a:xfrm>
            <a:off x="1" y="8842375"/>
            <a:ext cx="3043238" cy="466725"/>
          </a:xfrm>
          <a:prstGeom prst="rect">
            <a:avLst/>
          </a:prstGeom>
        </p:spPr>
        <p:txBody>
          <a:bodyPr vert="horz" lIns="91431" tIns="45715" rIns="91431" bIns="45715" rtlCol="0" anchor="b"/>
          <a:lstStyle>
            <a:lvl1pPr algn="l">
              <a:defRPr sz="1200"/>
            </a:lvl1pPr>
          </a:lstStyle>
          <a:p>
            <a:endParaRPr lang="en-US"/>
          </a:p>
        </p:txBody>
      </p:sp>
      <p:sp>
        <p:nvSpPr>
          <p:cNvPr id="5" name="Slide Number Placeholder 4"/>
          <p:cNvSpPr>
            <a:spLocks noGrp="1"/>
          </p:cNvSpPr>
          <p:nvPr>
            <p:ph type="sldNum" sz="quarter" idx="3"/>
          </p:nvPr>
        </p:nvSpPr>
        <p:spPr>
          <a:xfrm>
            <a:off x="3978276" y="8842375"/>
            <a:ext cx="3043238" cy="466725"/>
          </a:xfrm>
          <a:prstGeom prst="rect">
            <a:avLst/>
          </a:prstGeom>
        </p:spPr>
        <p:txBody>
          <a:bodyPr vert="horz" lIns="91431" tIns="45715" rIns="91431" bIns="45715" rtlCol="0" anchor="b"/>
          <a:lstStyle>
            <a:lvl1pPr algn="r">
              <a:defRPr sz="1200"/>
            </a:lvl1pPr>
          </a:lstStyle>
          <a:p>
            <a:fld id="{D7837CD7-BF97-4FA7-92B3-17CF64E55FB5}" type="slidenum">
              <a:rPr lang="en-US" smtClean="0"/>
              <a:t>‹#›</a:t>
            </a:fld>
            <a:endParaRPr lang="en-US"/>
          </a:p>
        </p:txBody>
      </p:sp>
    </p:spTree>
    <p:extLst>
      <p:ext uri="{BB962C8B-B14F-4D97-AF65-F5344CB8AC3E}">
        <p14:creationId xmlns:p14="http://schemas.microsoft.com/office/powerpoint/2010/main" val="5486166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238" cy="466725"/>
          </a:xfrm>
          <a:prstGeom prst="rect">
            <a:avLst/>
          </a:prstGeom>
        </p:spPr>
        <p:txBody>
          <a:bodyPr vert="horz" lIns="91431" tIns="45715" rIns="91431" bIns="45715" rtlCol="0"/>
          <a:lstStyle>
            <a:lvl1pPr algn="l">
              <a:defRPr sz="1200"/>
            </a:lvl1pPr>
          </a:lstStyle>
          <a:p>
            <a:endParaRPr lang="en-US"/>
          </a:p>
        </p:txBody>
      </p:sp>
      <p:sp>
        <p:nvSpPr>
          <p:cNvPr id="3" name="Date Placeholder 2"/>
          <p:cNvSpPr>
            <a:spLocks noGrp="1"/>
          </p:cNvSpPr>
          <p:nvPr>
            <p:ph type="dt" idx="1"/>
          </p:nvPr>
        </p:nvSpPr>
        <p:spPr>
          <a:xfrm>
            <a:off x="3978276" y="1"/>
            <a:ext cx="3043238" cy="466725"/>
          </a:xfrm>
          <a:prstGeom prst="rect">
            <a:avLst/>
          </a:prstGeom>
        </p:spPr>
        <p:txBody>
          <a:bodyPr vert="horz" lIns="91431" tIns="45715" rIns="91431" bIns="45715" rtlCol="0"/>
          <a:lstStyle>
            <a:lvl1pPr algn="r">
              <a:defRPr sz="1200"/>
            </a:lvl1pPr>
          </a:lstStyle>
          <a:p>
            <a:fld id="{E29DF39A-2E57-4118-B08A-11C9CE1C9D1F}" type="datetimeFigureOut">
              <a:rPr lang="en-US" smtClean="0"/>
              <a:t>6/23/2025</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31" tIns="45715" rIns="91431" bIns="45715"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31" tIns="45715" rIns="91431" bIns="457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42375"/>
            <a:ext cx="3043238" cy="466725"/>
          </a:xfrm>
          <a:prstGeom prst="rect">
            <a:avLst/>
          </a:prstGeom>
        </p:spPr>
        <p:txBody>
          <a:bodyPr vert="horz" lIns="91431" tIns="45715" rIns="91431" bIns="45715" rtlCol="0" anchor="b"/>
          <a:lstStyle>
            <a:lvl1pPr algn="l">
              <a:defRPr sz="1200"/>
            </a:lvl1pPr>
          </a:lstStyle>
          <a:p>
            <a:endParaRPr lang="en-US"/>
          </a:p>
        </p:txBody>
      </p:sp>
      <p:sp>
        <p:nvSpPr>
          <p:cNvPr id="7" name="Slide Number Placeholder 6"/>
          <p:cNvSpPr>
            <a:spLocks noGrp="1"/>
          </p:cNvSpPr>
          <p:nvPr>
            <p:ph type="sldNum" sz="quarter" idx="5"/>
          </p:nvPr>
        </p:nvSpPr>
        <p:spPr>
          <a:xfrm>
            <a:off x="3978276" y="8842375"/>
            <a:ext cx="3043238" cy="466725"/>
          </a:xfrm>
          <a:prstGeom prst="rect">
            <a:avLst/>
          </a:prstGeom>
        </p:spPr>
        <p:txBody>
          <a:bodyPr vert="horz" lIns="91431" tIns="45715" rIns="91431" bIns="45715" rtlCol="0" anchor="b"/>
          <a:lstStyle>
            <a:lvl1pPr algn="r">
              <a:defRPr sz="1200"/>
            </a:lvl1pPr>
          </a:lstStyle>
          <a:p>
            <a:fld id="{5D3E8675-F485-4AC6-A59E-9E6D0B15839C}" type="slidenum">
              <a:rPr lang="en-US" smtClean="0"/>
              <a:t>‹#›</a:t>
            </a:fld>
            <a:endParaRPr lang="en-US"/>
          </a:p>
        </p:txBody>
      </p:sp>
    </p:spTree>
    <p:extLst>
      <p:ext uri="{BB962C8B-B14F-4D97-AF65-F5344CB8AC3E}">
        <p14:creationId xmlns:p14="http://schemas.microsoft.com/office/powerpoint/2010/main" val="22428635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3E8675-F485-4AC6-A59E-9E6D0B15839C}" type="slidenum">
              <a:rPr lang="en-US" smtClean="0"/>
              <a:t>2</a:t>
            </a:fld>
            <a:endParaRPr lang="en-US"/>
          </a:p>
        </p:txBody>
      </p:sp>
    </p:spTree>
    <p:extLst>
      <p:ext uri="{BB962C8B-B14F-4D97-AF65-F5344CB8AC3E}">
        <p14:creationId xmlns:p14="http://schemas.microsoft.com/office/powerpoint/2010/main" val="1003587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3E8675-F485-4AC6-A59E-9E6D0B15839C}" type="slidenum">
              <a:rPr lang="en-US" smtClean="0"/>
              <a:t>22</a:t>
            </a:fld>
            <a:endParaRPr lang="en-US"/>
          </a:p>
        </p:txBody>
      </p:sp>
    </p:spTree>
    <p:extLst>
      <p:ext uri="{BB962C8B-B14F-4D97-AF65-F5344CB8AC3E}">
        <p14:creationId xmlns:p14="http://schemas.microsoft.com/office/powerpoint/2010/main" val="1823342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0A4F74F-3239-443C-A5A6-5A5388A49E47}" type="datetime1">
              <a:rPr lang="en-US" smtClean="0"/>
              <a:t>6/23/2025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85808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D453E334-74E7-4F73-8EF5-D0DDCAE4F476}" type="datetime1">
              <a:rPr lang="en-US" smtClean="0"/>
              <a:t>6/23/2025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2019037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53E334-74E7-4F73-8EF5-D0DDCAE4F476}" type="datetime1">
              <a:rPr lang="en-US" smtClean="0"/>
              <a:t>6/23/2025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402460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53E334-74E7-4F73-8EF5-D0DDCAE4F476}" type="datetime1">
              <a:rPr lang="en-US" smtClean="0"/>
              <a:t>6/23/2025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03580646"/>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53E334-74E7-4F73-8EF5-D0DDCAE4F476}" type="datetime1">
              <a:rPr lang="en-US" smtClean="0"/>
              <a:t>6/23/2025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96430005"/>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53E334-74E7-4F73-8EF5-D0DDCAE4F476}" type="datetime1">
              <a:rPr lang="en-US" smtClean="0"/>
              <a:t>6/23/2025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882325813"/>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53E334-74E7-4F73-8EF5-D0DDCAE4F476}" type="datetime1">
              <a:rPr lang="en-US" smtClean="0"/>
              <a:t>6/23/2025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62423043"/>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D6EC99-D11A-41A1-A964-7010F8178368}" type="datetime1">
              <a:rPr lang="en-US" smtClean="0"/>
              <a:t>6/23/2025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698468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8F92C4-BC3C-4C6E-A0AB-488115D1C640}" type="datetime1">
              <a:rPr lang="en-US" smtClean="0"/>
              <a:t>6/23/2025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20236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A0604C-1086-4A42-9157-6C206460018A}" type="datetime1">
              <a:rPr lang="en-US" smtClean="0"/>
              <a:t>6/23/2025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54819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CC4EE0-7F08-4A6E-812F-3F726089DFC9}" type="datetime1">
              <a:rPr lang="en-US" smtClean="0"/>
              <a:t>6/23/2025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7195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B1A690-F185-4AB3-9CE1-76DA37E98F79}" type="datetime1">
              <a:rPr lang="en-US" smtClean="0"/>
              <a:t>6/23/2025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74351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F06CEEF-3D4D-4588-B3D4-CCCBC7BF67D8}" type="datetime1">
              <a:rPr lang="en-US" smtClean="0"/>
              <a:t>6/23/2025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70284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DFD2BE7-6410-452A-84E4-D96AE09C13C6}" type="datetime1">
              <a:rPr lang="en-US" smtClean="0"/>
              <a:t>6/23/2025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52173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4AA3E7-84B9-4550-A0AE-75B66B2395AB}" type="datetime1">
              <a:rPr lang="en-US" smtClean="0"/>
              <a:t>6/23/2025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81758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40D975-E4E3-4560-94AA-FCF4C0E74ED9}" type="datetime1">
              <a:rPr lang="en-US" smtClean="0"/>
              <a:t>6/23/2025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85749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CC4037-7C7B-4087-8685-CE3D3E696D44}" type="datetime1">
              <a:rPr lang="en-US" smtClean="0"/>
              <a:t>6/23/2025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01151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453E334-74E7-4F73-8EF5-D0DDCAE4F476}" type="datetime1">
              <a:rPr lang="en-US" smtClean="0"/>
              <a:t>6/23/2025</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15769239"/>
      </p:ext>
    </p:extLst>
  </p:cSld>
  <p:clrMap bg1="dk1" tx1="lt1" bg2="dk2" tx2="lt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 id="2147483915" r:id="rId12"/>
    <p:sldLayoutId id="2147483916" r:id="rId13"/>
    <p:sldLayoutId id="2147483917" r:id="rId14"/>
    <p:sldLayoutId id="2147483918" r:id="rId15"/>
    <p:sldLayoutId id="2147483919" r:id="rId16"/>
    <p:sldLayoutId id="2147483920" r:id="rId17"/>
  </p:sldLayoutIdLst>
  <p:hf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86565" y="3059624"/>
            <a:ext cx="8791575" cy="962706"/>
          </a:xfrm>
        </p:spPr>
        <p:txBody>
          <a:bodyPr>
            <a:normAutofit fontScale="90000"/>
          </a:bodyPr>
          <a:lstStyle/>
          <a:p>
            <a:pPr algn="ctr"/>
            <a:br>
              <a:rPr lang="en-US" sz="2400" dirty="0">
                <a:latin typeface="Bookman Old Style" panose="02050604050505020204" pitchFamily="18" charset="0"/>
              </a:rPr>
            </a:br>
            <a:br>
              <a:rPr lang="en-US" sz="2400" dirty="0">
                <a:latin typeface="Bookman Old Style" panose="02050604050505020204" pitchFamily="18" charset="0"/>
              </a:rPr>
            </a:br>
            <a:br>
              <a:rPr lang="en-US" sz="2400" dirty="0">
                <a:latin typeface="Bookman Old Style" panose="02050604050505020204" pitchFamily="18" charset="0"/>
              </a:rPr>
            </a:br>
            <a:br>
              <a:rPr lang="en-US" sz="2400" dirty="0">
                <a:latin typeface="Bookman Old Style" panose="02050604050505020204" pitchFamily="18" charset="0"/>
              </a:rPr>
            </a:br>
            <a:br>
              <a:rPr lang="en-US" sz="2400" dirty="0">
                <a:latin typeface="Bookman Old Style" panose="02050604050505020204" pitchFamily="18" charset="0"/>
              </a:rPr>
            </a:br>
            <a:r>
              <a:rPr lang="en-US" sz="3100" b="1" dirty="0">
                <a:solidFill>
                  <a:schemeClr val="bg1">
                    <a:lumMod val="95000"/>
                    <a:lumOff val="5000"/>
                  </a:schemeClr>
                </a:solidFill>
                <a:latin typeface="Bookman Old Style" panose="02050604050505020204" pitchFamily="18" charset="0"/>
              </a:rPr>
              <a:t>UNIFIED FAMILY AND JUVENILE COURT:</a:t>
            </a:r>
            <a:br>
              <a:rPr lang="en-US" sz="3100" b="1" dirty="0">
                <a:solidFill>
                  <a:schemeClr val="bg1">
                    <a:lumMod val="95000"/>
                    <a:lumOff val="5000"/>
                  </a:schemeClr>
                </a:solidFill>
                <a:latin typeface="Bookman Old Style" panose="02050604050505020204" pitchFamily="18" charset="0"/>
              </a:rPr>
            </a:br>
            <a:r>
              <a:rPr lang="en-US" sz="3100" b="1" dirty="0">
                <a:solidFill>
                  <a:schemeClr val="bg1">
                    <a:lumMod val="95000"/>
                    <a:lumOff val="5000"/>
                  </a:schemeClr>
                </a:solidFill>
                <a:latin typeface="Bookman Old Style" panose="02050604050505020204" pitchFamily="18" charset="0"/>
              </a:rPr>
              <a:t>  </a:t>
            </a:r>
            <a:br>
              <a:rPr lang="en-US" sz="3100" b="1" dirty="0">
                <a:solidFill>
                  <a:schemeClr val="bg1">
                    <a:lumMod val="95000"/>
                    <a:lumOff val="5000"/>
                  </a:schemeClr>
                </a:solidFill>
                <a:latin typeface="Bookman Old Style" panose="02050604050505020204" pitchFamily="18" charset="0"/>
              </a:rPr>
            </a:br>
            <a:r>
              <a:rPr lang="en-US" sz="3100" b="1" dirty="0">
                <a:solidFill>
                  <a:schemeClr val="bg1">
                    <a:lumMod val="95000"/>
                    <a:lumOff val="5000"/>
                  </a:schemeClr>
                </a:solidFill>
                <a:latin typeface="Bookman Old Style" panose="02050604050505020204" pitchFamily="18" charset="0"/>
              </a:rPr>
              <a:t>Perspectives from Hawaii </a:t>
            </a:r>
            <a:br>
              <a:rPr lang="en-US" sz="3100" dirty="0">
                <a:solidFill>
                  <a:schemeClr val="bg1">
                    <a:lumMod val="95000"/>
                    <a:lumOff val="5000"/>
                  </a:schemeClr>
                </a:solidFill>
                <a:latin typeface="Bookman Old Style" panose="02050604050505020204" pitchFamily="18" charset="0"/>
              </a:rPr>
            </a:br>
            <a:br>
              <a:rPr lang="en-US" sz="3100" dirty="0">
                <a:solidFill>
                  <a:schemeClr val="bg1">
                    <a:lumMod val="95000"/>
                    <a:lumOff val="5000"/>
                  </a:schemeClr>
                </a:solidFill>
                <a:latin typeface="Bookman Old Style" panose="02050604050505020204" pitchFamily="18" charset="0"/>
              </a:rPr>
            </a:br>
            <a:endParaRPr lang="en-US" sz="3100" dirty="0">
              <a:solidFill>
                <a:schemeClr val="bg1">
                  <a:lumMod val="95000"/>
                  <a:lumOff val="5000"/>
                </a:schemeClr>
              </a:solidFill>
              <a:latin typeface="Bookman Old Style" panose="02050604050505020204" pitchFamily="18" charset="0"/>
            </a:endParaRPr>
          </a:p>
        </p:txBody>
      </p:sp>
      <p:sp>
        <p:nvSpPr>
          <p:cNvPr id="3" name="Subtitle 2"/>
          <p:cNvSpPr>
            <a:spLocks noGrp="1"/>
          </p:cNvSpPr>
          <p:nvPr>
            <p:ph type="subTitle" idx="1"/>
          </p:nvPr>
        </p:nvSpPr>
        <p:spPr>
          <a:xfrm>
            <a:off x="1386566" y="3385457"/>
            <a:ext cx="8791575" cy="2982685"/>
          </a:xfrm>
        </p:spPr>
        <p:txBody>
          <a:bodyPr>
            <a:normAutofit/>
          </a:bodyPr>
          <a:lstStyle/>
          <a:p>
            <a:endParaRPr lang="en-US" b="1" u="sng" dirty="0">
              <a:latin typeface="Arial" panose="020B0604020202020204" pitchFamily="34" charset="0"/>
            </a:endParaRPr>
          </a:p>
          <a:p>
            <a:endParaRPr lang="en-US" dirty="0">
              <a:latin typeface="Arial" panose="020B0604020202020204" pitchFamily="34" charset="0"/>
            </a:endParaRPr>
          </a:p>
          <a:p>
            <a:endParaRPr lang="en-US" dirty="0">
              <a:solidFill>
                <a:schemeClr val="tx1"/>
              </a:solidFill>
              <a:latin typeface="Bookman Old Style" panose="02050604050505020204" pitchFamily="18" charset="0"/>
            </a:endParaRPr>
          </a:p>
          <a:p>
            <a:r>
              <a:rPr lang="en-US" u="sng" dirty="0">
                <a:solidFill>
                  <a:schemeClr val="bg1">
                    <a:lumMod val="95000"/>
                    <a:lumOff val="5000"/>
                  </a:schemeClr>
                </a:solidFill>
                <a:latin typeface="Bookman Old Style" panose="02050604050505020204" pitchFamily="18" charset="0"/>
              </a:rPr>
              <a:t>Presenter</a:t>
            </a:r>
            <a:r>
              <a:rPr lang="en-US" dirty="0">
                <a:solidFill>
                  <a:schemeClr val="bg1">
                    <a:lumMod val="95000"/>
                    <a:lumOff val="5000"/>
                  </a:schemeClr>
                </a:solidFill>
                <a:latin typeface="Bookman Old Style" panose="02050604050505020204" pitchFamily="18" charset="0"/>
              </a:rPr>
              <a:t>:  </a:t>
            </a:r>
          </a:p>
          <a:p>
            <a:r>
              <a:rPr lang="en-US" dirty="0">
                <a:solidFill>
                  <a:schemeClr val="bg1">
                    <a:lumMod val="95000"/>
                    <a:lumOff val="5000"/>
                  </a:schemeClr>
                </a:solidFill>
                <a:latin typeface="Bookman Old Style" panose="02050604050505020204" pitchFamily="18" charset="0"/>
              </a:rPr>
              <a:t>Judge Matthew J. Viola</a:t>
            </a:r>
          </a:p>
          <a:p>
            <a:r>
              <a:rPr lang="en-US" dirty="0">
                <a:solidFill>
                  <a:schemeClr val="bg1">
                    <a:lumMod val="95000"/>
                    <a:lumOff val="5000"/>
                  </a:schemeClr>
                </a:solidFill>
                <a:latin typeface="Bookman Old Style" panose="02050604050505020204" pitchFamily="18" charset="0"/>
              </a:rPr>
              <a:t>First Circuit Court, State of Hawaii</a:t>
            </a:r>
          </a:p>
        </p:txBody>
      </p:sp>
      <p:sp>
        <p:nvSpPr>
          <p:cNvPr id="4" name="Slide Number Placeholder 3"/>
          <p:cNvSpPr>
            <a:spLocks noGrp="1"/>
          </p:cNvSpPr>
          <p:nvPr>
            <p:ph type="sldNum" sz="quarter" idx="12"/>
          </p:nvPr>
        </p:nvSpPr>
        <p:spPr/>
        <p:txBody>
          <a:bodyPr/>
          <a:lstStyle/>
          <a:p>
            <a:fld id="{6D22F896-40B5-4ADD-8801-0D06FADFA095}" type="slidenum">
              <a:rPr lang="en-US" smtClean="0"/>
              <a:t>1</a:t>
            </a:fld>
            <a:endParaRPr lang="en-US" dirty="0"/>
          </a:p>
        </p:txBody>
      </p:sp>
    </p:spTree>
    <p:extLst>
      <p:ext uri="{BB962C8B-B14F-4D97-AF65-F5344CB8AC3E}">
        <p14:creationId xmlns:p14="http://schemas.microsoft.com/office/powerpoint/2010/main" val="1892159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D22F896-40B5-4ADD-8801-0D06FADFA095}" type="slidenum">
              <a:rPr lang="en-US" smtClean="0"/>
              <a:t>10</a:t>
            </a:fld>
            <a:endParaRPr lang="en-US" dirty="0"/>
          </a:p>
        </p:txBody>
      </p:sp>
      <p:sp>
        <p:nvSpPr>
          <p:cNvPr id="3" name="Rectangle 2"/>
          <p:cNvSpPr/>
          <p:nvPr/>
        </p:nvSpPr>
        <p:spPr>
          <a:xfrm>
            <a:off x="793102" y="1059225"/>
            <a:ext cx="10142375" cy="3998018"/>
          </a:xfrm>
          <a:prstGeom prst="rect">
            <a:avLst/>
          </a:prstGeom>
        </p:spPr>
        <p:txBody>
          <a:bodyPr wrap="square">
            <a:spAutoFit/>
          </a:bodyPr>
          <a:lstStyle/>
          <a:p>
            <a:pPr algn="just"/>
            <a:r>
              <a:rPr lang="en-US" sz="2200" b="1" dirty="0">
                <a:solidFill>
                  <a:schemeClr val="bg1">
                    <a:lumMod val="95000"/>
                    <a:lumOff val="5000"/>
                  </a:schemeClr>
                </a:solidFill>
                <a:latin typeface="Bookman Old Style" panose="02050604050505020204" pitchFamily="18" charset="0"/>
              </a:rPr>
              <a:t>Why do we believe that a combined Family and Juvenile Court is </a:t>
            </a:r>
            <a:r>
              <a:rPr lang="en-US" sz="2200" b="1" u="sng" dirty="0">
                <a:solidFill>
                  <a:schemeClr val="bg1">
                    <a:lumMod val="95000"/>
                    <a:lumOff val="5000"/>
                  </a:schemeClr>
                </a:solidFill>
                <a:latin typeface="Bookman Old Style" panose="02050604050505020204" pitchFamily="18" charset="0"/>
              </a:rPr>
              <a:t>the optimal organizational structure to help families and children?</a:t>
            </a:r>
          </a:p>
          <a:p>
            <a:endParaRPr lang="en-US" sz="2000" b="1" dirty="0">
              <a:solidFill>
                <a:schemeClr val="bg1">
                  <a:lumMod val="95000"/>
                  <a:lumOff val="5000"/>
                </a:schemeClr>
              </a:solidFill>
              <a:latin typeface="Bookman Old Style" panose="02050604050505020204" pitchFamily="18" charset="0"/>
            </a:endParaRPr>
          </a:p>
          <a:p>
            <a:pPr marL="457200" lvl="2" indent="-55563" algn="just">
              <a:lnSpc>
                <a:spcPct val="107000"/>
              </a:lnSpc>
              <a:tabLst>
                <a:tab pos="233363" algn="l"/>
              </a:tabLst>
            </a:pPr>
            <a:r>
              <a:rPr lang="en-US" sz="2000" b="1" u="sng"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One Very Important Reason</a:t>
            </a:r>
            <a:r>
              <a:rPr lang="en-US" sz="2000"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a:t>
            </a:r>
          </a:p>
          <a:p>
            <a:pPr lvl="2">
              <a:lnSpc>
                <a:spcPct val="107000"/>
              </a:lnSpc>
            </a:pPr>
            <a:endParaRPr lang="en-US" sz="2000" u="sng"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endParaRPr>
          </a:p>
          <a:p>
            <a:pPr lvl="2" algn="just">
              <a:lnSpc>
                <a:spcPct val="107000"/>
              </a:lnSpc>
            </a:pPr>
            <a:r>
              <a:rPr lang="en-US" sz="2000" b="1" u="sng"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Specialized Expertise</a:t>
            </a:r>
            <a:r>
              <a:rPr lang="en-US" sz="2000"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  Hawaii’s unified Family Court allows judges, through specialized training and  experience, to develop </a:t>
            </a:r>
            <a:r>
              <a:rPr lang="en-US" sz="2000" u="sng"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expertise, knowledge and skills</a:t>
            </a:r>
            <a:r>
              <a:rPr lang="en-US" sz="2000"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 in the complexities and dynamics of families, children, and in family law that lead to better decision-making and better outcomes for families and children.</a:t>
            </a:r>
          </a:p>
          <a:p>
            <a:pPr algn="just"/>
            <a:endParaRPr lang="en-US" sz="2000" dirty="0">
              <a:solidFill>
                <a:schemeClr val="bg1">
                  <a:lumMod val="95000"/>
                  <a:lumOff val="5000"/>
                </a:schemeClr>
              </a:solidFill>
              <a:latin typeface="Bookman Old Style" panose="02050604050505020204" pitchFamily="18" charset="0"/>
            </a:endParaRPr>
          </a:p>
          <a:p>
            <a:pPr algn="just"/>
            <a:r>
              <a:rPr lang="en-US" sz="2000" dirty="0">
                <a:solidFill>
                  <a:schemeClr val="bg1">
                    <a:lumMod val="95000"/>
                    <a:lumOff val="5000"/>
                  </a:schemeClr>
                </a:solidFill>
                <a:latin typeface="Bookman Old Style" panose="02050604050505020204" pitchFamily="18" charset="0"/>
              </a:rPr>
              <a:t>*Please refer to Endnote 3 for additional reasons</a:t>
            </a:r>
            <a:r>
              <a:rPr lang="en-US" dirty="0">
                <a:solidFill>
                  <a:schemeClr val="bg1">
                    <a:lumMod val="95000"/>
                    <a:lumOff val="5000"/>
                  </a:schemeClr>
                </a:solidFill>
                <a:latin typeface="Bookman Old Style" panose="02050604050505020204" pitchFamily="18" charset="0"/>
              </a:rPr>
              <a:t>.</a:t>
            </a:r>
          </a:p>
        </p:txBody>
      </p:sp>
    </p:spTree>
    <p:extLst>
      <p:ext uri="{BB962C8B-B14F-4D97-AF65-F5344CB8AC3E}">
        <p14:creationId xmlns:p14="http://schemas.microsoft.com/office/powerpoint/2010/main" val="2123180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D22F896-40B5-4ADD-8801-0D06FADFA095}" type="slidenum">
              <a:rPr lang="en-US" smtClean="0"/>
              <a:t>11</a:t>
            </a:fld>
            <a:endParaRPr lang="en-US" dirty="0"/>
          </a:p>
        </p:txBody>
      </p:sp>
      <p:sp>
        <p:nvSpPr>
          <p:cNvPr id="3" name="Rectangle 2"/>
          <p:cNvSpPr/>
          <p:nvPr/>
        </p:nvSpPr>
        <p:spPr>
          <a:xfrm>
            <a:off x="1491344" y="1998507"/>
            <a:ext cx="9862456" cy="2308324"/>
          </a:xfrm>
          <a:prstGeom prst="rect">
            <a:avLst/>
          </a:prstGeom>
        </p:spPr>
        <p:txBody>
          <a:bodyPr wrap="square">
            <a:spAutoFit/>
          </a:bodyPr>
          <a:lstStyle/>
          <a:p>
            <a:pPr algn="just"/>
            <a:r>
              <a:rPr lang="en-US" sz="2400" b="1" u="sng" dirty="0">
                <a:solidFill>
                  <a:schemeClr val="bg1">
                    <a:lumMod val="95000"/>
                    <a:lumOff val="5000"/>
                  </a:schemeClr>
                </a:solidFill>
                <a:latin typeface="Bookman Old Style" panose="02050604050505020204" pitchFamily="18" charset="0"/>
                <a:ea typeface="Calibri" panose="020F0502020204030204" pitchFamily="34" charset="0"/>
              </a:rPr>
              <a:t>Family and Juvenile Cases Are Different From Other Cases</a:t>
            </a:r>
            <a:r>
              <a:rPr lang="en-US" sz="2400" b="1" dirty="0">
                <a:solidFill>
                  <a:schemeClr val="bg1">
                    <a:lumMod val="95000"/>
                    <a:lumOff val="5000"/>
                  </a:schemeClr>
                </a:solidFill>
                <a:latin typeface="Bookman Old Style" panose="02050604050505020204" pitchFamily="18" charset="0"/>
                <a:ea typeface="Calibri" panose="020F0502020204030204" pitchFamily="34" charset="0"/>
              </a:rPr>
              <a:t>:</a:t>
            </a:r>
          </a:p>
          <a:p>
            <a:pPr algn="just"/>
            <a:endParaRPr lang="en-US" sz="2400" dirty="0">
              <a:solidFill>
                <a:schemeClr val="bg1">
                  <a:lumMod val="95000"/>
                  <a:lumOff val="5000"/>
                </a:schemeClr>
              </a:solidFill>
              <a:latin typeface="Bookman Old Style" panose="02050604050505020204" pitchFamily="18" charset="0"/>
              <a:ea typeface="Calibri" panose="020F0502020204030204" pitchFamily="34" charset="0"/>
            </a:endParaRPr>
          </a:p>
          <a:p>
            <a:pPr marL="342900" indent="-342900" algn="just">
              <a:buFont typeface="Wingdings" panose="05000000000000000000" pitchFamily="2" charset="2"/>
              <a:buChar char="Ø"/>
            </a:pPr>
            <a:r>
              <a:rPr lang="en-US" sz="2400" dirty="0">
                <a:solidFill>
                  <a:schemeClr val="bg1">
                    <a:lumMod val="95000"/>
                    <a:lumOff val="5000"/>
                  </a:schemeClr>
                </a:solidFill>
                <a:latin typeface="Bookman Old Style" panose="02050604050505020204" pitchFamily="18" charset="0"/>
                <a:ea typeface="Calibri" panose="020F0502020204030204" pitchFamily="34" charset="0"/>
              </a:rPr>
              <a:t>Family and juvenile cases are unique and require judges to have skills and a knowledge base that, in many ways, are different from those needed in most other civil and adult criminal cases.</a:t>
            </a:r>
            <a:endParaRPr lang="en-US" sz="2400" dirty="0">
              <a:solidFill>
                <a:schemeClr val="bg1">
                  <a:lumMod val="95000"/>
                  <a:lumOff val="5000"/>
                </a:schemeClr>
              </a:solidFill>
              <a:latin typeface="Bookman Old Style" panose="02050604050505020204" pitchFamily="18" charset="0"/>
            </a:endParaRPr>
          </a:p>
        </p:txBody>
      </p:sp>
    </p:spTree>
    <p:extLst>
      <p:ext uri="{BB962C8B-B14F-4D97-AF65-F5344CB8AC3E}">
        <p14:creationId xmlns:p14="http://schemas.microsoft.com/office/powerpoint/2010/main" val="906327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D22F896-40B5-4ADD-8801-0D06FADFA095}" type="slidenum">
              <a:rPr lang="en-US" smtClean="0"/>
              <a:t>12</a:t>
            </a:fld>
            <a:endParaRPr lang="en-US" dirty="0"/>
          </a:p>
        </p:txBody>
      </p:sp>
      <p:sp>
        <p:nvSpPr>
          <p:cNvPr id="3" name="Rectangle 2"/>
          <p:cNvSpPr/>
          <p:nvPr/>
        </p:nvSpPr>
        <p:spPr>
          <a:xfrm>
            <a:off x="503853" y="580349"/>
            <a:ext cx="9260633" cy="646331"/>
          </a:xfrm>
          <a:prstGeom prst="rect">
            <a:avLst/>
          </a:prstGeom>
        </p:spPr>
        <p:txBody>
          <a:bodyPr wrap="square">
            <a:spAutoFit/>
          </a:bodyPr>
          <a:lstStyle/>
          <a:p>
            <a:r>
              <a:rPr lang="en-US" b="1" dirty="0">
                <a:solidFill>
                  <a:schemeClr val="bg1">
                    <a:lumMod val="95000"/>
                    <a:lumOff val="5000"/>
                  </a:schemeClr>
                </a:solidFill>
                <a:latin typeface="Bookman Old Style" panose="02050604050505020204" pitchFamily="18" charset="0"/>
                <a:ea typeface="Calibri" panose="020F0502020204030204" pitchFamily="34" charset="0"/>
              </a:rPr>
              <a:t>Some reasons why the nature of family and juvenile cases are different </a:t>
            </a:r>
            <a:r>
              <a:rPr lang="en-US" b="1" u="sng" dirty="0">
                <a:solidFill>
                  <a:schemeClr val="bg1">
                    <a:lumMod val="95000"/>
                    <a:lumOff val="5000"/>
                  </a:schemeClr>
                </a:solidFill>
                <a:latin typeface="Bookman Old Style" panose="02050604050505020204" pitchFamily="18" charset="0"/>
                <a:ea typeface="Calibri" panose="020F0502020204030204" pitchFamily="34" charset="0"/>
              </a:rPr>
              <a:t>from most other civil and adult criminal cases</a:t>
            </a:r>
            <a:r>
              <a:rPr lang="en-US" b="1" dirty="0">
                <a:solidFill>
                  <a:schemeClr val="bg1">
                    <a:lumMod val="95000"/>
                    <a:lumOff val="5000"/>
                  </a:schemeClr>
                </a:solidFill>
                <a:latin typeface="Bookman Old Style" panose="02050604050505020204" pitchFamily="18" charset="0"/>
                <a:ea typeface="Calibri" panose="020F0502020204030204" pitchFamily="34" charset="0"/>
              </a:rPr>
              <a:t>:</a:t>
            </a:r>
            <a:endParaRPr lang="en-US" b="1" dirty="0">
              <a:solidFill>
                <a:schemeClr val="bg1">
                  <a:lumMod val="95000"/>
                  <a:lumOff val="5000"/>
                </a:schemeClr>
              </a:solidFill>
              <a:latin typeface="Bookman Old Style" panose="02050604050505020204" pitchFamily="18" charset="0"/>
            </a:endParaRPr>
          </a:p>
        </p:txBody>
      </p:sp>
      <p:sp>
        <p:nvSpPr>
          <p:cNvPr id="4" name="Rectangle 3"/>
          <p:cNvSpPr/>
          <p:nvPr/>
        </p:nvSpPr>
        <p:spPr>
          <a:xfrm>
            <a:off x="503853" y="1389122"/>
            <a:ext cx="10478278" cy="5355312"/>
          </a:xfrm>
          <a:prstGeom prst="rect">
            <a:avLst/>
          </a:prstGeom>
        </p:spPr>
        <p:txBody>
          <a:bodyPr wrap="square">
            <a:spAutoFit/>
          </a:bodyPr>
          <a:lstStyle/>
          <a:p>
            <a:pPr marL="285750" indent="-285750" algn="just">
              <a:buFont typeface="Wingdings" panose="05000000000000000000" pitchFamily="2" charset="2"/>
              <a:buChar char="Ø"/>
            </a:pPr>
            <a:r>
              <a:rPr lang="en-US" dirty="0">
                <a:solidFill>
                  <a:schemeClr val="bg1">
                    <a:lumMod val="95000"/>
                    <a:lumOff val="5000"/>
                  </a:schemeClr>
                </a:solidFill>
                <a:latin typeface="Bookman Old Style" panose="02050604050505020204" pitchFamily="18" charset="0"/>
                <a:ea typeface="Calibri" panose="020F0502020204030204" pitchFamily="34" charset="0"/>
              </a:rPr>
              <a:t>They are usually more emotionally charged because they often deal with the most intimate and personal details of the parties’ lives and relationships that are extremely important to parties.</a:t>
            </a:r>
          </a:p>
          <a:p>
            <a:pPr marL="285750" indent="-285750" algn="just">
              <a:buFont typeface="Wingdings" panose="05000000000000000000" pitchFamily="2" charset="2"/>
              <a:buChar char="§"/>
            </a:pPr>
            <a:endParaRPr lang="en-US" dirty="0">
              <a:solidFill>
                <a:schemeClr val="bg1">
                  <a:lumMod val="95000"/>
                  <a:lumOff val="5000"/>
                </a:schemeClr>
              </a:solidFill>
              <a:latin typeface="Bookman Old Style" panose="02050604050505020204" pitchFamily="18" charset="0"/>
              <a:ea typeface="Calibri" panose="020F0502020204030204" pitchFamily="34" charset="0"/>
            </a:endParaRPr>
          </a:p>
          <a:p>
            <a:pPr marL="285750" indent="-285750" algn="just">
              <a:buFont typeface="Wingdings" panose="05000000000000000000" pitchFamily="2" charset="2"/>
              <a:buChar char="Ø"/>
            </a:pPr>
            <a:r>
              <a:rPr lang="en-US" dirty="0">
                <a:solidFill>
                  <a:schemeClr val="bg1">
                    <a:lumMod val="95000"/>
                    <a:lumOff val="5000"/>
                  </a:schemeClr>
                </a:solidFill>
                <a:latin typeface="Bookman Old Style" panose="02050604050505020204" pitchFamily="18" charset="0"/>
                <a:ea typeface="Calibri" panose="020F0502020204030204" pitchFamily="34" charset="0"/>
              </a:rPr>
              <a:t>In contrast to most other civil and adult criminal case types, the relationship between the parties – such as parents and their children-- often continues after the court case is resolved.</a:t>
            </a:r>
          </a:p>
          <a:p>
            <a:pPr marL="285750" indent="-285750" algn="just">
              <a:buFont typeface="Wingdings" panose="05000000000000000000" pitchFamily="2" charset="2"/>
              <a:buChar char="§"/>
            </a:pPr>
            <a:endParaRPr lang="en-US" dirty="0">
              <a:solidFill>
                <a:schemeClr val="bg1">
                  <a:lumMod val="95000"/>
                  <a:lumOff val="5000"/>
                </a:schemeClr>
              </a:solidFill>
              <a:latin typeface="Bookman Old Style" panose="02050604050505020204" pitchFamily="18" charset="0"/>
              <a:ea typeface="Calibri" panose="020F0502020204030204" pitchFamily="34" charset="0"/>
            </a:endParaRPr>
          </a:p>
          <a:p>
            <a:pPr marL="285750" indent="-285750" algn="just">
              <a:buFont typeface="Wingdings" panose="05000000000000000000" pitchFamily="2" charset="2"/>
              <a:buChar char="Ø"/>
            </a:pPr>
            <a:r>
              <a:rPr lang="en-US" dirty="0">
                <a:solidFill>
                  <a:schemeClr val="bg1">
                    <a:lumMod val="95000"/>
                    <a:lumOff val="5000"/>
                  </a:schemeClr>
                </a:solidFill>
                <a:latin typeface="Bookman Old Style" panose="02050604050505020204" pitchFamily="18" charset="0"/>
              </a:rPr>
              <a:t>Family court cases, particularly divorce cases, may present complex and multi-disciplinary legal issues, requiring a judge to be familiar with finances and accounting, tax laws, military law, contract law, property law, bankruptcy law, and trust and estate law.</a:t>
            </a:r>
          </a:p>
          <a:p>
            <a:pPr marL="285750" indent="-285750" algn="just">
              <a:buFont typeface="Wingdings" panose="05000000000000000000" pitchFamily="2" charset="2"/>
              <a:buChar char="§"/>
            </a:pPr>
            <a:endParaRPr lang="en-US" dirty="0">
              <a:solidFill>
                <a:schemeClr val="bg1">
                  <a:lumMod val="95000"/>
                  <a:lumOff val="5000"/>
                </a:schemeClr>
              </a:solidFill>
              <a:latin typeface="Bookman Old Style" panose="02050604050505020204" pitchFamily="18" charset="0"/>
            </a:endParaRPr>
          </a:p>
          <a:p>
            <a:pPr marL="285750" indent="-285750" algn="just">
              <a:buFont typeface="Wingdings" panose="05000000000000000000" pitchFamily="2" charset="2"/>
              <a:buChar char="Ø"/>
            </a:pPr>
            <a:r>
              <a:rPr lang="en-US" dirty="0">
                <a:solidFill>
                  <a:schemeClr val="bg1">
                    <a:lumMod val="95000"/>
                    <a:lumOff val="5000"/>
                  </a:schemeClr>
                </a:solidFill>
                <a:latin typeface="Bookman Old Style" panose="02050604050505020204" pitchFamily="18" charset="0"/>
              </a:rPr>
              <a:t>In contrast with most civil and criminal cases that focus on reconstructing past events and imposing consequences for past actions, family law cases frequently involve assessing past behaviors in order to predict forward-looking matters.   For example, in child custody cases, the family court judge must assess past information and evidence to craft orders that will be in the best interests of a child in the future.  </a:t>
            </a:r>
          </a:p>
          <a:p>
            <a:pPr algn="just"/>
            <a:endParaRPr lang="en-US" dirty="0"/>
          </a:p>
        </p:txBody>
      </p:sp>
    </p:spTree>
    <p:extLst>
      <p:ext uri="{BB962C8B-B14F-4D97-AF65-F5344CB8AC3E}">
        <p14:creationId xmlns:p14="http://schemas.microsoft.com/office/powerpoint/2010/main" val="1149466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D22F896-40B5-4ADD-8801-0D06FADFA095}" type="slidenum">
              <a:rPr lang="en-US" smtClean="0"/>
              <a:t>13</a:t>
            </a:fld>
            <a:endParaRPr lang="en-US" dirty="0"/>
          </a:p>
        </p:txBody>
      </p:sp>
      <p:sp>
        <p:nvSpPr>
          <p:cNvPr id="3" name="Rectangle 2"/>
          <p:cNvSpPr/>
          <p:nvPr/>
        </p:nvSpPr>
        <p:spPr>
          <a:xfrm>
            <a:off x="1202493" y="1664770"/>
            <a:ext cx="9731829" cy="4782078"/>
          </a:xfrm>
          <a:prstGeom prst="rect">
            <a:avLst/>
          </a:prstGeom>
        </p:spPr>
        <p:txBody>
          <a:bodyPr wrap="square">
            <a:spAutoFit/>
          </a:bodyPr>
          <a:lstStyle/>
          <a:p>
            <a:pPr marR="0" lvl="0" algn="just">
              <a:lnSpc>
                <a:spcPct val="107000"/>
              </a:lnSpc>
              <a:spcBef>
                <a:spcPts val="0"/>
              </a:spcBef>
              <a:spcAft>
                <a:spcPts val="800"/>
              </a:spcAft>
              <a:buSzPts val="1000"/>
              <a:tabLst>
                <a:tab pos="457200" algn="l"/>
              </a:tabLst>
            </a:pPr>
            <a:r>
              <a:rPr lang="en-US" sz="2200" b="1" u="sng" dirty="0">
                <a:solidFill>
                  <a:schemeClr val="bg1">
                    <a:lumMod val="95000"/>
                    <a:lumOff val="5000"/>
                  </a:schemeClr>
                </a:solidFill>
                <a:latin typeface="Bookman Old Style" panose="02050604050505020204" pitchFamily="18" charset="0"/>
                <a:ea typeface="Times New Roman" panose="02020603050405020304" pitchFamily="18" charset="0"/>
                <a:cs typeface="Times New Roman" panose="02020603050405020304" pitchFamily="18" charset="0"/>
              </a:rPr>
              <a:t>Juveniles (children) are fundamentally different from adults</a:t>
            </a:r>
            <a:r>
              <a:rPr lang="en-US" sz="2200" dirty="0">
                <a:solidFill>
                  <a:schemeClr val="bg1">
                    <a:lumMod val="95000"/>
                    <a:lumOff val="5000"/>
                  </a:schemeClr>
                </a:solidFill>
                <a:latin typeface="Bookman Old Style" panose="02050604050505020204" pitchFamily="18" charset="0"/>
                <a:ea typeface="Times New Roman" panose="02020603050405020304" pitchFamily="18" charset="0"/>
                <a:cs typeface="Times New Roman" panose="02020603050405020304" pitchFamily="18" charset="0"/>
              </a:rPr>
              <a:t>:</a:t>
            </a:r>
          </a:p>
          <a:p>
            <a:pPr marL="690563" lvl="2" indent="-288925" algn="just">
              <a:lnSpc>
                <a:spcPct val="107000"/>
              </a:lnSpc>
              <a:spcAft>
                <a:spcPts val="800"/>
              </a:spcAft>
              <a:buSzPts val="1000"/>
              <a:buFont typeface="Wingdings" panose="05000000000000000000" pitchFamily="2" charset="2"/>
              <a:buChar char="Ø"/>
              <a:tabLst>
                <a:tab pos="457200" algn="l"/>
              </a:tabLst>
            </a:pPr>
            <a:r>
              <a:rPr lang="en-US" sz="2200" dirty="0">
                <a:solidFill>
                  <a:schemeClr val="bg1">
                    <a:lumMod val="95000"/>
                    <a:lumOff val="5000"/>
                  </a:schemeClr>
                </a:solidFill>
                <a:latin typeface="Bookman Old Style" panose="02050604050505020204" pitchFamily="18" charset="0"/>
                <a:ea typeface="Times New Roman" panose="02020603050405020304" pitchFamily="18" charset="0"/>
                <a:cs typeface="Times New Roman" panose="02020603050405020304" pitchFamily="18" charset="0"/>
              </a:rPr>
              <a:t>Juveniles are still developing—cognitively, emotionally, and socially.</a:t>
            </a:r>
          </a:p>
          <a:p>
            <a:pPr marL="690563" lvl="2" indent="-233363" algn="just">
              <a:lnSpc>
                <a:spcPct val="107000"/>
              </a:lnSpc>
              <a:spcAft>
                <a:spcPts val="800"/>
              </a:spcAft>
              <a:buSzPts val="1000"/>
              <a:buFont typeface="Wingdings" panose="05000000000000000000" pitchFamily="2" charset="2"/>
              <a:buChar char="Ø"/>
              <a:tabLst>
                <a:tab pos="457200" algn="l"/>
              </a:tabLst>
            </a:pPr>
            <a:r>
              <a:rPr lang="en-US" sz="2200" dirty="0">
                <a:solidFill>
                  <a:schemeClr val="bg1">
                    <a:lumMod val="95000"/>
                    <a:lumOff val="5000"/>
                  </a:schemeClr>
                </a:solidFill>
                <a:latin typeface="Bookman Old Style" panose="02050604050505020204" pitchFamily="18" charset="0"/>
                <a:ea typeface="Times New Roman" panose="02020603050405020304" pitchFamily="18" charset="0"/>
                <a:cs typeface="Times New Roman" panose="02020603050405020304" pitchFamily="18" charset="0"/>
              </a:rPr>
              <a:t>Adolescents’ brains are still maturing—especially areas involved in judgment, impulse control, and risk assessment.</a:t>
            </a:r>
          </a:p>
          <a:p>
            <a:pPr marL="690563" lvl="2" indent="-233363" algn="just">
              <a:lnSpc>
                <a:spcPct val="107000"/>
              </a:lnSpc>
              <a:spcAft>
                <a:spcPts val="800"/>
              </a:spcAft>
              <a:buSzPts val="1000"/>
              <a:buFont typeface="Wingdings" panose="05000000000000000000" pitchFamily="2" charset="2"/>
              <a:buChar char="Ø"/>
              <a:tabLst>
                <a:tab pos="457200" algn="l"/>
              </a:tabLst>
            </a:pPr>
            <a:r>
              <a:rPr lang="en-US" sz="2200"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The goals of the Hawaii juvenile justice system is more rehabilitative and restorative rather than punitive, in comparison to the adult criminal justice system.  (</a:t>
            </a:r>
            <a:r>
              <a:rPr lang="en-US" sz="2200" u="sng"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Citation</a:t>
            </a:r>
            <a:r>
              <a:rPr lang="en-US" sz="2200"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  Hawaii Revised Statutes § 571-1 (Endnote 4))</a:t>
            </a:r>
          </a:p>
          <a:p>
            <a:pPr marL="690563" lvl="2" indent="-233363" algn="just">
              <a:lnSpc>
                <a:spcPct val="107000"/>
              </a:lnSpc>
              <a:spcAft>
                <a:spcPts val="800"/>
              </a:spcAft>
              <a:buSzPts val="1000"/>
              <a:buFont typeface="Wingdings" panose="05000000000000000000" pitchFamily="2" charset="2"/>
              <a:buChar char="Ø"/>
              <a:tabLst>
                <a:tab pos="457200" algn="l"/>
              </a:tabLst>
            </a:pPr>
            <a:r>
              <a:rPr lang="en-US" sz="2200"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Children generally have more capacity to change than adults</a:t>
            </a:r>
            <a:endParaRPr lang="en-US" sz="2200" dirty="0">
              <a:latin typeface="Times New Roman" panose="02020603050405020304" pitchFamily="18" charset="0"/>
            </a:endParaRPr>
          </a:p>
          <a:p>
            <a:pPr algn="just"/>
            <a:endParaRPr lang="en-US" dirty="0">
              <a:latin typeface="Times New Roman" panose="02020603050405020304" pitchFamily="18" charset="0"/>
            </a:endParaRPr>
          </a:p>
          <a:p>
            <a:pPr algn="just"/>
            <a:endParaRPr lang="en-US" dirty="0"/>
          </a:p>
        </p:txBody>
      </p:sp>
    </p:spTree>
    <p:extLst>
      <p:ext uri="{BB962C8B-B14F-4D97-AF65-F5344CB8AC3E}">
        <p14:creationId xmlns:p14="http://schemas.microsoft.com/office/powerpoint/2010/main" val="1200027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D22F896-40B5-4ADD-8801-0D06FADFA095}" type="slidenum">
              <a:rPr lang="en-US" smtClean="0"/>
              <a:pPr/>
              <a:t>14</a:t>
            </a:fld>
            <a:endParaRPr lang="en-US" dirty="0"/>
          </a:p>
        </p:txBody>
      </p:sp>
      <p:sp>
        <p:nvSpPr>
          <p:cNvPr id="4" name="Rectangle 3"/>
          <p:cNvSpPr/>
          <p:nvPr/>
        </p:nvSpPr>
        <p:spPr>
          <a:xfrm>
            <a:off x="735563" y="1145283"/>
            <a:ext cx="10091057" cy="3579763"/>
          </a:xfrm>
          <a:prstGeom prst="rect">
            <a:avLst/>
          </a:prstGeom>
        </p:spPr>
        <p:txBody>
          <a:bodyPr wrap="square">
            <a:spAutoFit/>
          </a:bodyPr>
          <a:lstStyle/>
          <a:p>
            <a:pPr marL="457200" marR="0" algn="just">
              <a:lnSpc>
                <a:spcPct val="107000"/>
              </a:lnSpc>
              <a:spcBef>
                <a:spcPts val="0"/>
              </a:spcBef>
              <a:spcAft>
                <a:spcPts val="800"/>
              </a:spcAft>
            </a:pPr>
            <a:r>
              <a:rPr lang="en-US" sz="2200" b="1"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We believe that it is important that judges specialize in family and juvenile courts</a:t>
            </a:r>
          </a:p>
          <a:p>
            <a:pPr marL="457200" marR="0" algn="just">
              <a:lnSpc>
                <a:spcPct val="107000"/>
              </a:lnSpc>
              <a:spcBef>
                <a:spcPts val="0"/>
              </a:spcBef>
              <a:spcAft>
                <a:spcPts val="800"/>
              </a:spcAft>
            </a:pPr>
            <a:endParaRPr lang="en-US" sz="22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marL="800100" marR="0" indent="-342900" algn="just">
              <a:lnSpc>
                <a:spcPct val="107000"/>
              </a:lnSpc>
              <a:spcBef>
                <a:spcPts val="0"/>
              </a:spcBef>
              <a:spcAft>
                <a:spcPts val="800"/>
              </a:spcAft>
              <a:buFont typeface="Wingdings" panose="05000000000000000000" pitchFamily="2" charset="2"/>
              <a:buChar char="Ø"/>
            </a:pPr>
            <a:r>
              <a:rPr lang="en-US" sz="22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Because family and juvenile cases are different in many respects from most other civil and adult criminal cases, in Hawaii we believe that it is essential that judges specialize in family and juvenile courts so that they can develop the expertise and skills in a broad range of topics to properly adjudicate these cases.   </a:t>
            </a:r>
          </a:p>
          <a:p>
            <a:pPr marL="457200" marR="0" algn="just">
              <a:lnSpc>
                <a:spcPct val="107000"/>
              </a:lnSpc>
              <a:spcBef>
                <a:spcPts val="0"/>
              </a:spcBef>
              <a:spcAft>
                <a:spcPts val="800"/>
              </a:spcAft>
            </a:pPr>
            <a:r>
              <a:rPr lang="en-US" dirty="0">
                <a:latin typeface="Arial" panose="020B0604020202020204" pitchFamily="34" charset="0"/>
                <a:ea typeface="Calibri" panose="020F0502020204030204" pitchFamily="34"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4144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D22F896-40B5-4ADD-8801-0D06FADFA095}" type="slidenum">
              <a:rPr lang="en-US" smtClean="0"/>
              <a:t>15</a:t>
            </a:fld>
            <a:endParaRPr lang="en-US" dirty="0"/>
          </a:p>
        </p:txBody>
      </p:sp>
      <p:sp>
        <p:nvSpPr>
          <p:cNvPr id="3" name="Rectangle 2"/>
          <p:cNvSpPr/>
          <p:nvPr/>
        </p:nvSpPr>
        <p:spPr>
          <a:xfrm>
            <a:off x="1121228" y="1261893"/>
            <a:ext cx="9916885" cy="4001865"/>
          </a:xfrm>
          <a:prstGeom prst="rect">
            <a:avLst/>
          </a:prstGeom>
        </p:spPr>
        <p:txBody>
          <a:bodyPr wrap="square">
            <a:spAutoFit/>
          </a:bodyPr>
          <a:lstStyle/>
          <a:p>
            <a:pPr marL="457200" marR="0" algn="just">
              <a:lnSpc>
                <a:spcPct val="107000"/>
              </a:lnSpc>
              <a:spcBef>
                <a:spcPts val="0"/>
              </a:spcBef>
              <a:spcAft>
                <a:spcPts val="800"/>
              </a:spcAft>
            </a:pPr>
            <a:r>
              <a:rPr lang="en-US" sz="2200" b="1"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Important Clarifying Note</a:t>
            </a:r>
            <a:r>
              <a:rPr lang="en-US" sz="2200"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a:t>
            </a:r>
            <a:r>
              <a:rPr lang="en-US" sz="22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a:t>
            </a:r>
          </a:p>
          <a:p>
            <a:pPr marL="457200" marR="0" algn="just">
              <a:lnSpc>
                <a:spcPct val="107000"/>
              </a:lnSpc>
              <a:spcBef>
                <a:spcPts val="0"/>
              </a:spcBef>
              <a:spcAft>
                <a:spcPts val="800"/>
              </a:spcAft>
            </a:pPr>
            <a:r>
              <a:rPr lang="en-US" sz="22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Although family and juvenile court cases are different in important respects, Hawaii Family Court judges must still discharge their judicial duties as any other judge would.</a:t>
            </a:r>
          </a:p>
          <a:p>
            <a:pPr marL="742950" marR="0" indent="-285750" algn="just">
              <a:lnSpc>
                <a:spcPct val="107000"/>
              </a:lnSpc>
              <a:spcBef>
                <a:spcPts val="0"/>
              </a:spcBef>
              <a:spcAft>
                <a:spcPts val="800"/>
              </a:spcAft>
              <a:buFont typeface="Wingdings" panose="05000000000000000000" pitchFamily="2" charset="2"/>
              <a:buChar char="Ø"/>
            </a:pPr>
            <a:r>
              <a:rPr lang="en-US" sz="22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The judge must still decide cases neutrally and fairly according to the substantive and procedural rules and laws.   </a:t>
            </a:r>
          </a:p>
          <a:p>
            <a:pPr marL="742950" marR="0" indent="-285750" algn="just">
              <a:lnSpc>
                <a:spcPct val="107000"/>
              </a:lnSpc>
              <a:spcBef>
                <a:spcPts val="0"/>
              </a:spcBef>
              <a:spcAft>
                <a:spcPts val="800"/>
              </a:spcAft>
              <a:buFont typeface="Wingdings" panose="05000000000000000000" pitchFamily="2" charset="2"/>
              <a:buChar char="Ø"/>
            </a:pPr>
            <a:r>
              <a:rPr lang="en-US" sz="22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For example, In juvenile cases, the judge must follow the same rules of evidence that apply in adult criminal cases and ensure that constitutional due process rights are protected in the same manner as in adult criminal cases.    </a:t>
            </a:r>
          </a:p>
        </p:txBody>
      </p:sp>
    </p:spTree>
    <p:extLst>
      <p:ext uri="{BB962C8B-B14F-4D97-AF65-F5344CB8AC3E}">
        <p14:creationId xmlns:p14="http://schemas.microsoft.com/office/powerpoint/2010/main" val="21505266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D22F896-40B5-4ADD-8801-0D06FADFA095}" type="slidenum">
              <a:rPr lang="en-US" smtClean="0"/>
              <a:t>16</a:t>
            </a:fld>
            <a:endParaRPr lang="en-US" dirty="0"/>
          </a:p>
        </p:txBody>
      </p:sp>
      <p:sp>
        <p:nvSpPr>
          <p:cNvPr id="3" name="Rectangle 2"/>
          <p:cNvSpPr/>
          <p:nvPr/>
        </p:nvSpPr>
        <p:spPr>
          <a:xfrm>
            <a:off x="939282" y="1021532"/>
            <a:ext cx="9851571" cy="3680046"/>
          </a:xfrm>
          <a:prstGeom prst="rect">
            <a:avLst/>
          </a:prstGeom>
        </p:spPr>
        <p:txBody>
          <a:bodyPr wrap="square">
            <a:spAutoFit/>
          </a:bodyPr>
          <a:lstStyle/>
          <a:p>
            <a:pPr marL="457200" marR="0" algn="just">
              <a:lnSpc>
                <a:spcPct val="107000"/>
              </a:lnSpc>
              <a:spcBef>
                <a:spcPts val="0"/>
              </a:spcBef>
              <a:spcAft>
                <a:spcPts val="800"/>
              </a:spcAft>
            </a:pPr>
            <a:r>
              <a:rPr lang="en-US" sz="2200" b="1"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How Hawaii’s unified Family Court has allowed judges to develop the necessary expertise</a:t>
            </a:r>
            <a:r>
              <a:rPr lang="en-US" sz="22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a:t>
            </a:r>
          </a:p>
          <a:p>
            <a:pPr marL="457200" marR="0" algn="just">
              <a:lnSpc>
                <a:spcPct val="107000"/>
              </a:lnSpc>
              <a:spcBef>
                <a:spcPts val="0"/>
              </a:spcBef>
              <a:spcAft>
                <a:spcPts val="800"/>
              </a:spcAft>
            </a:pPr>
            <a:endParaRPr lang="en-US" sz="22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marL="1371600" marR="0" indent="-457200" algn="just">
              <a:lnSpc>
                <a:spcPct val="107000"/>
              </a:lnSpc>
              <a:spcBef>
                <a:spcPts val="0"/>
              </a:spcBef>
              <a:spcAft>
                <a:spcPts val="800"/>
              </a:spcAft>
              <a:buFont typeface="+mj-lt"/>
              <a:buAutoNum type="arabicPeriod"/>
            </a:pPr>
            <a:r>
              <a:rPr lang="en-US" sz="22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Exclusive focus on family and juvenile cases for extended tenures allows judges to develop expertise over time -- “Experience is the best teacher”. </a:t>
            </a:r>
          </a:p>
          <a:p>
            <a:pPr marL="1371600" marR="0" indent="-457200" algn="just">
              <a:lnSpc>
                <a:spcPct val="107000"/>
              </a:lnSpc>
              <a:spcBef>
                <a:spcPts val="0"/>
              </a:spcBef>
              <a:spcAft>
                <a:spcPts val="800"/>
              </a:spcAft>
              <a:buFont typeface="+mj-lt"/>
              <a:buAutoNum type="arabicPeriod"/>
            </a:pPr>
            <a:r>
              <a:rPr lang="en-US" sz="2200" dirty="0">
                <a:solidFill>
                  <a:schemeClr val="bg1"/>
                </a:solidFill>
                <a:latin typeface="Bookman Old Style" panose="02050604050505020204" pitchFamily="18" charset="0"/>
                <a:ea typeface="Calibri" panose="020F0502020204030204" pitchFamily="34" charset="0"/>
              </a:rPr>
              <a:t>Allows specialized training in areas that are specific to family and juvenile cases.</a:t>
            </a:r>
            <a:endParaRPr lang="en-US" sz="22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marL="914400" marR="0" algn="just">
              <a:lnSpc>
                <a:spcPct val="107000"/>
              </a:lnSpc>
              <a:spcBef>
                <a:spcPts val="0"/>
              </a:spcBef>
              <a:spcAft>
                <a:spcPts val="800"/>
              </a:spcAft>
            </a:pPr>
            <a:endParaRPr lang="en-US"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105230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D22F896-40B5-4ADD-8801-0D06FADFA095}" type="slidenum">
              <a:rPr lang="en-US" smtClean="0"/>
              <a:t>17</a:t>
            </a:fld>
            <a:endParaRPr lang="en-US" dirty="0"/>
          </a:p>
        </p:txBody>
      </p:sp>
      <p:sp>
        <p:nvSpPr>
          <p:cNvPr id="3" name="Rectangle 2"/>
          <p:cNvSpPr/>
          <p:nvPr/>
        </p:nvSpPr>
        <p:spPr>
          <a:xfrm>
            <a:off x="1578426" y="1236574"/>
            <a:ext cx="8534401" cy="4154984"/>
          </a:xfrm>
          <a:prstGeom prst="rect">
            <a:avLst/>
          </a:prstGeom>
        </p:spPr>
        <p:txBody>
          <a:bodyPr wrap="square">
            <a:spAutoFit/>
          </a:bodyPr>
          <a:lstStyle/>
          <a:p>
            <a:pPr algn="just"/>
            <a:r>
              <a:rPr lang="en-US" sz="2200" b="1" dirty="0">
                <a:solidFill>
                  <a:schemeClr val="bg1"/>
                </a:solidFill>
                <a:latin typeface="Bookman Old Style" panose="02050604050505020204" pitchFamily="18" charset="0"/>
                <a:ea typeface="Calibri" panose="020F0502020204030204" pitchFamily="34" charset="0"/>
              </a:rPr>
              <a:t>We believe that ongoing, multidisciplinary and </a:t>
            </a:r>
            <a:r>
              <a:rPr lang="en-US" sz="2200" b="1" u="sng" dirty="0">
                <a:solidFill>
                  <a:schemeClr val="bg1"/>
                </a:solidFill>
                <a:latin typeface="Bookman Old Style" panose="02050604050505020204" pitchFamily="18" charset="0"/>
                <a:ea typeface="Calibri" panose="020F0502020204030204" pitchFamily="34" charset="0"/>
              </a:rPr>
              <a:t>specialized training is essential</a:t>
            </a:r>
            <a:r>
              <a:rPr lang="en-US" sz="2200" dirty="0">
                <a:solidFill>
                  <a:schemeClr val="bg1"/>
                </a:solidFill>
                <a:latin typeface="Bookman Old Style" panose="02050604050505020204" pitchFamily="18" charset="0"/>
                <a:ea typeface="Calibri" panose="020F0502020204030204" pitchFamily="34" charset="0"/>
              </a:rPr>
              <a:t>:</a:t>
            </a:r>
          </a:p>
          <a:p>
            <a:pPr algn="just"/>
            <a:endParaRPr lang="en-US" sz="2200" dirty="0">
              <a:solidFill>
                <a:schemeClr val="bg1"/>
              </a:solidFill>
              <a:latin typeface="Bookman Old Style" panose="02050604050505020204" pitchFamily="18" charset="0"/>
              <a:ea typeface="Calibri" panose="020F0502020204030204" pitchFamily="34" charset="0"/>
            </a:endParaRPr>
          </a:p>
          <a:p>
            <a:pPr algn="just"/>
            <a:r>
              <a:rPr lang="en-US" sz="2200" dirty="0">
                <a:solidFill>
                  <a:schemeClr val="bg1"/>
                </a:solidFill>
                <a:latin typeface="Bookman Old Style" panose="02050604050505020204" pitchFamily="18" charset="0"/>
                <a:ea typeface="Calibri" panose="020F0502020204030204" pitchFamily="34" charset="0"/>
              </a:rPr>
              <a:t>Hawaii’s unified Family Court structure allows us to provide training to judges assigned to the Family Court that is focused on the specific and unique topics they must be expert in.</a:t>
            </a:r>
          </a:p>
          <a:p>
            <a:pPr algn="just"/>
            <a:endParaRPr lang="en-US" sz="2200" dirty="0">
              <a:solidFill>
                <a:schemeClr val="bg1"/>
              </a:solidFill>
              <a:latin typeface="Bookman Old Style" panose="02050604050505020204" pitchFamily="18" charset="0"/>
              <a:ea typeface="Calibri" panose="020F0502020204030204" pitchFamily="34" charset="0"/>
            </a:endParaRPr>
          </a:p>
          <a:p>
            <a:pPr marL="342900" indent="-342900" algn="just">
              <a:buFont typeface="Wingdings" panose="05000000000000000000" pitchFamily="2" charset="2"/>
              <a:buChar char="Ø"/>
            </a:pPr>
            <a:r>
              <a:rPr lang="en-US" sz="2200" dirty="0">
                <a:solidFill>
                  <a:schemeClr val="bg1"/>
                </a:solidFill>
                <a:latin typeface="Bookman Old Style" panose="02050604050505020204" pitchFamily="18" charset="0"/>
                <a:ea typeface="Calibri" panose="020F0502020204030204" pitchFamily="34" charset="0"/>
              </a:rPr>
              <a:t>Hawaii Family Court judges typically receive more than 40-50 hours of training from subject matter experts each year.  This is in addition to the general judicial education all Hawaii judges receive.</a:t>
            </a:r>
          </a:p>
        </p:txBody>
      </p:sp>
    </p:spTree>
    <p:extLst>
      <p:ext uri="{BB962C8B-B14F-4D97-AF65-F5344CB8AC3E}">
        <p14:creationId xmlns:p14="http://schemas.microsoft.com/office/powerpoint/2010/main" val="24746986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3FC08BD-005F-4015-B11E-C0188867B8AC}"/>
              </a:ext>
            </a:extLst>
          </p:cNvPr>
          <p:cNvSpPr>
            <a:spLocks noGrp="1"/>
          </p:cNvSpPr>
          <p:nvPr>
            <p:ph type="sldNum" sz="quarter" idx="12"/>
          </p:nvPr>
        </p:nvSpPr>
        <p:spPr/>
        <p:txBody>
          <a:bodyPr/>
          <a:lstStyle/>
          <a:p>
            <a:fld id="{6D22F896-40B5-4ADD-8801-0D06FADFA095}" type="slidenum">
              <a:rPr lang="en-US" smtClean="0"/>
              <a:t>18</a:t>
            </a:fld>
            <a:endParaRPr lang="en-US" dirty="0"/>
          </a:p>
        </p:txBody>
      </p:sp>
      <p:sp>
        <p:nvSpPr>
          <p:cNvPr id="4" name="TextBox 3">
            <a:extLst>
              <a:ext uri="{FF2B5EF4-FFF2-40B4-BE49-F238E27FC236}">
                <a16:creationId xmlns:a16="http://schemas.microsoft.com/office/drawing/2014/main" id="{368073D0-2712-4ADF-8C58-6F1C4003772B}"/>
              </a:ext>
            </a:extLst>
          </p:cNvPr>
          <p:cNvSpPr txBox="1"/>
          <p:nvPr/>
        </p:nvSpPr>
        <p:spPr>
          <a:xfrm>
            <a:off x="686554" y="612845"/>
            <a:ext cx="10164947" cy="6617196"/>
          </a:xfrm>
          <a:prstGeom prst="rect">
            <a:avLst/>
          </a:prstGeom>
          <a:noFill/>
        </p:spPr>
        <p:txBody>
          <a:bodyPr wrap="square">
            <a:spAutoFit/>
          </a:bodyPr>
          <a:lstStyle/>
          <a:p>
            <a:pPr algn="just"/>
            <a:endParaRPr lang="en-US" dirty="0">
              <a:solidFill>
                <a:schemeClr val="bg1"/>
              </a:solidFill>
              <a:latin typeface="Bookman Old Style" panose="02050604050505020204" pitchFamily="18" charset="0"/>
            </a:endParaRPr>
          </a:p>
          <a:p>
            <a:pPr algn="just"/>
            <a:r>
              <a:rPr lang="en-US" sz="2200" b="1" u="sng" dirty="0">
                <a:solidFill>
                  <a:schemeClr val="bg1"/>
                </a:solidFill>
                <a:latin typeface="Bookman Old Style" panose="02050604050505020204" pitchFamily="18" charset="0"/>
              </a:rPr>
              <a:t>Some examples of topics Hawaii Family Court judges receive training on</a:t>
            </a:r>
            <a:r>
              <a:rPr lang="en-US" sz="2200" b="1" dirty="0">
                <a:solidFill>
                  <a:schemeClr val="bg1"/>
                </a:solidFill>
                <a:latin typeface="Bookman Old Style" panose="02050604050505020204" pitchFamily="18" charset="0"/>
              </a:rPr>
              <a:t>:</a:t>
            </a:r>
          </a:p>
          <a:p>
            <a:pPr algn="just"/>
            <a:endParaRPr lang="en-US" sz="2200" dirty="0">
              <a:solidFill>
                <a:schemeClr val="bg1"/>
              </a:solidFill>
              <a:latin typeface="Bookman Old Style" panose="02050604050505020204" pitchFamily="18" charset="0"/>
            </a:endParaRPr>
          </a:p>
          <a:p>
            <a:pPr marL="914400" indent="-228600" algn="just">
              <a:buFont typeface="Arial" panose="020B0604020202020204" pitchFamily="34" charset="0"/>
              <a:buChar char="•"/>
            </a:pPr>
            <a:r>
              <a:rPr lang="en-US" sz="2200" dirty="0">
                <a:solidFill>
                  <a:schemeClr val="bg1"/>
                </a:solidFill>
                <a:latin typeface="Bookman Old Style" panose="02050604050505020204" pitchFamily="18" charset="0"/>
              </a:rPr>
              <a:t>Emotional and psychological trauma </a:t>
            </a:r>
          </a:p>
          <a:p>
            <a:pPr marL="914400" indent="-228600" algn="just">
              <a:buFont typeface="Arial" panose="020B0604020202020204" pitchFamily="34" charset="0"/>
              <a:buChar char="•"/>
            </a:pPr>
            <a:r>
              <a:rPr lang="en-US" sz="2200" dirty="0">
                <a:solidFill>
                  <a:schemeClr val="bg1"/>
                </a:solidFill>
                <a:latin typeface="Bookman Old Style" panose="02050604050505020204" pitchFamily="18" charset="0"/>
              </a:rPr>
              <a:t>Child development and family dynamics</a:t>
            </a:r>
          </a:p>
          <a:p>
            <a:pPr marL="914400" indent="-228600" algn="just">
              <a:buFont typeface="Arial" panose="020B0604020202020204" pitchFamily="34" charset="0"/>
              <a:buChar char="•"/>
            </a:pPr>
            <a:r>
              <a:rPr lang="en-US" sz="2200" dirty="0">
                <a:solidFill>
                  <a:schemeClr val="bg1"/>
                </a:solidFill>
                <a:latin typeface="Bookman Old Style" panose="02050604050505020204" pitchFamily="18" charset="0"/>
              </a:rPr>
              <a:t>Developmental differences between children and adults</a:t>
            </a:r>
          </a:p>
          <a:p>
            <a:pPr marL="914400" indent="-228600" algn="just">
              <a:buFont typeface="Arial" panose="020B0604020202020204" pitchFamily="34" charset="0"/>
              <a:buChar char="•"/>
            </a:pPr>
            <a:r>
              <a:rPr lang="en-US" sz="2200" dirty="0">
                <a:solidFill>
                  <a:schemeClr val="bg1"/>
                </a:solidFill>
                <a:latin typeface="Bookman Old Style" panose="02050604050505020204" pitchFamily="18" charset="0"/>
              </a:rPr>
              <a:t>Child custody and age-appropriate timesharing schedules</a:t>
            </a:r>
          </a:p>
          <a:p>
            <a:pPr marL="914400" indent="-228600" algn="just">
              <a:buFont typeface="Arial" panose="020B0604020202020204" pitchFamily="34" charset="0"/>
              <a:buChar char="•"/>
            </a:pPr>
            <a:r>
              <a:rPr lang="en-US" sz="2200" dirty="0">
                <a:solidFill>
                  <a:schemeClr val="bg1"/>
                </a:solidFill>
                <a:latin typeface="Bookman Old Style" panose="02050604050505020204" pitchFamily="18" charset="0"/>
              </a:rPr>
              <a:t>Domestic violence – </a:t>
            </a:r>
            <a:r>
              <a:rPr lang="en-US" sz="2200" u="sng" dirty="0">
                <a:solidFill>
                  <a:schemeClr val="bg1"/>
                </a:solidFill>
                <a:latin typeface="Bookman Old Style" panose="02050604050505020204" pitchFamily="18" charset="0"/>
              </a:rPr>
              <a:t>extremely important</a:t>
            </a:r>
          </a:p>
          <a:p>
            <a:pPr marL="914400" indent="-228600" algn="just">
              <a:buFont typeface="Arial" panose="020B0604020202020204" pitchFamily="34" charset="0"/>
              <a:buChar char="•"/>
            </a:pPr>
            <a:r>
              <a:rPr lang="en-US" sz="2200" dirty="0">
                <a:solidFill>
                  <a:schemeClr val="bg1"/>
                </a:solidFill>
                <a:latin typeface="Bookman Old Style" panose="02050604050505020204" pitchFamily="18" charset="0"/>
              </a:rPr>
              <a:t>Child abuse and neglect</a:t>
            </a:r>
          </a:p>
          <a:p>
            <a:pPr marL="914400" indent="-228600" algn="just">
              <a:buFont typeface="Arial" panose="020B0604020202020204" pitchFamily="34" charset="0"/>
              <a:buChar char="•"/>
            </a:pPr>
            <a:r>
              <a:rPr lang="en-US" sz="2200" dirty="0">
                <a:solidFill>
                  <a:schemeClr val="bg1"/>
                </a:solidFill>
                <a:latin typeface="Bookman Old Style" panose="02050604050505020204" pitchFamily="18" charset="0"/>
              </a:rPr>
              <a:t>Substance abuse and addiction</a:t>
            </a:r>
          </a:p>
          <a:p>
            <a:pPr marL="914400" indent="-228600" algn="just">
              <a:buFont typeface="Arial" panose="020B0604020202020204" pitchFamily="34" charset="0"/>
              <a:buChar char="•"/>
            </a:pPr>
            <a:r>
              <a:rPr lang="en-US" sz="2200" dirty="0">
                <a:solidFill>
                  <a:schemeClr val="bg1"/>
                </a:solidFill>
                <a:latin typeface="Bookman Old Style" panose="02050604050505020204" pitchFamily="18" charset="0"/>
              </a:rPr>
              <a:t>Mental health</a:t>
            </a:r>
          </a:p>
          <a:p>
            <a:pPr marL="914400" indent="-228600" algn="just">
              <a:buFont typeface="Arial" panose="020B0604020202020204" pitchFamily="34" charset="0"/>
              <a:buChar char="•"/>
            </a:pPr>
            <a:r>
              <a:rPr lang="en-US" sz="2200" dirty="0">
                <a:solidFill>
                  <a:schemeClr val="bg1"/>
                </a:solidFill>
                <a:latin typeface="Bookman Old Style" panose="02050604050505020204" pitchFamily="18" charset="0"/>
              </a:rPr>
              <a:t>Alternative dispute resolution – mediation, arbitration</a:t>
            </a:r>
          </a:p>
          <a:p>
            <a:pPr marL="914400" indent="-228600" algn="just">
              <a:buFont typeface="Arial" panose="020B0604020202020204" pitchFamily="34" charset="0"/>
              <a:buChar char="•"/>
            </a:pPr>
            <a:r>
              <a:rPr lang="en-US" sz="2200" dirty="0">
                <a:solidFill>
                  <a:schemeClr val="bg1"/>
                </a:solidFill>
                <a:latin typeface="Bookman Old Style" panose="02050604050505020204" pitchFamily="18" charset="0"/>
              </a:rPr>
              <a:t>Financial statements</a:t>
            </a:r>
          </a:p>
          <a:p>
            <a:pPr marL="914400" indent="-228600" algn="just">
              <a:buFont typeface="Arial" panose="020B0604020202020204" pitchFamily="34" charset="0"/>
              <a:buChar char="•"/>
            </a:pPr>
            <a:r>
              <a:rPr lang="en-US" sz="2200" dirty="0">
                <a:solidFill>
                  <a:schemeClr val="bg1"/>
                </a:solidFill>
                <a:latin typeface="Bookman Old Style" panose="02050604050505020204" pitchFamily="18" charset="0"/>
              </a:rPr>
              <a:t>Bankruptcy</a:t>
            </a:r>
          </a:p>
          <a:p>
            <a:pPr marL="914400" indent="-228600" algn="just">
              <a:buFont typeface="Arial" panose="020B0604020202020204" pitchFamily="34" charset="0"/>
              <a:buChar char="•"/>
            </a:pPr>
            <a:r>
              <a:rPr lang="en-US" sz="2200" dirty="0">
                <a:solidFill>
                  <a:schemeClr val="bg1"/>
                </a:solidFill>
                <a:latin typeface="Bookman Old Style" panose="02050604050505020204" pitchFamily="18" charset="0"/>
              </a:rPr>
              <a:t>Alimony/spousal support</a:t>
            </a:r>
          </a:p>
          <a:p>
            <a:pPr marL="914400" indent="-228600" algn="just">
              <a:buFont typeface="Arial" panose="020B0604020202020204" pitchFamily="34" charset="0"/>
              <a:buChar char="•"/>
            </a:pPr>
            <a:r>
              <a:rPr lang="en-US" sz="2200" dirty="0">
                <a:solidFill>
                  <a:schemeClr val="bg1"/>
                </a:solidFill>
                <a:latin typeface="Bookman Old Style" panose="02050604050505020204" pitchFamily="18" charset="0"/>
              </a:rPr>
              <a:t>Child support</a:t>
            </a:r>
          </a:p>
          <a:p>
            <a:pPr algn="just"/>
            <a:endParaRPr lang="en-US" dirty="0">
              <a:solidFill>
                <a:schemeClr val="bg1"/>
              </a:solidFill>
              <a:latin typeface="Bookman Old Style" panose="02050604050505020204" pitchFamily="18" charset="0"/>
            </a:endParaRPr>
          </a:p>
          <a:p>
            <a:pPr algn="just"/>
            <a:endParaRPr lang="en-US" dirty="0">
              <a:latin typeface="Arial" panose="020B0604020202020204" pitchFamily="34" charset="0"/>
              <a:ea typeface="Calibri" panose="020F0502020204030204" pitchFamily="34" charset="0"/>
            </a:endParaRPr>
          </a:p>
          <a:p>
            <a:pPr algn="just"/>
            <a:r>
              <a:rPr lang="en-US" dirty="0">
                <a:latin typeface="Arial" panose="020B0604020202020204" pitchFamily="34" charset="0"/>
                <a:ea typeface="Calibri" panose="020F0502020204030204" pitchFamily="34" charset="0"/>
              </a:rPr>
              <a:t>. </a:t>
            </a:r>
            <a:endParaRPr lang="en-US" dirty="0"/>
          </a:p>
        </p:txBody>
      </p:sp>
    </p:spTree>
    <p:extLst>
      <p:ext uri="{BB962C8B-B14F-4D97-AF65-F5344CB8AC3E}">
        <p14:creationId xmlns:p14="http://schemas.microsoft.com/office/powerpoint/2010/main" val="31996739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D22F896-40B5-4ADD-8801-0D06FADFA095}" type="slidenum">
              <a:rPr lang="en-US" smtClean="0"/>
              <a:t>19</a:t>
            </a:fld>
            <a:endParaRPr lang="en-US" dirty="0"/>
          </a:p>
        </p:txBody>
      </p:sp>
      <p:sp>
        <p:nvSpPr>
          <p:cNvPr id="4" name="Rectangle 3"/>
          <p:cNvSpPr/>
          <p:nvPr/>
        </p:nvSpPr>
        <p:spPr>
          <a:xfrm>
            <a:off x="402771" y="493224"/>
            <a:ext cx="10591800" cy="6277231"/>
          </a:xfrm>
          <a:prstGeom prst="rect">
            <a:avLst/>
          </a:prstGeom>
        </p:spPr>
        <p:txBody>
          <a:bodyPr wrap="square">
            <a:spAutoFit/>
          </a:bodyPr>
          <a:lstStyle/>
          <a:p>
            <a:pPr marL="257175" marR="0" algn="just">
              <a:lnSpc>
                <a:spcPct val="107000"/>
              </a:lnSpc>
              <a:spcBef>
                <a:spcPts val="0"/>
              </a:spcBef>
              <a:spcAft>
                <a:spcPts val="800"/>
              </a:spcAft>
            </a:pPr>
            <a:r>
              <a:rPr lang="en-US" b="1"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Other Benefits of Hawaii’s Unified Family Court</a:t>
            </a:r>
            <a:r>
              <a:rPr lang="en-US"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a:t>
            </a:r>
          </a:p>
          <a:p>
            <a:pPr marL="257175" marR="0" algn="just">
              <a:lnSpc>
                <a:spcPct val="107000"/>
              </a:lnSpc>
              <a:spcBef>
                <a:spcPts val="0"/>
              </a:spcBef>
              <a:spcAft>
                <a:spcPts val="800"/>
              </a:spcAft>
            </a:pPr>
            <a:r>
              <a:rPr lang="en-US"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a:t>
            </a:r>
            <a:r>
              <a:rPr lang="en-US" sz="16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In addition to developing the necessary expertise to properly adjudicate family and juvenile cases, in Hawaii we have found that there are other benefits to having a unified family court:</a:t>
            </a:r>
          </a:p>
          <a:p>
            <a:pPr marL="600075" marR="0" indent="-342900" algn="just">
              <a:lnSpc>
                <a:spcPct val="107000"/>
              </a:lnSpc>
              <a:spcBef>
                <a:spcPts val="0"/>
              </a:spcBef>
              <a:spcAft>
                <a:spcPts val="800"/>
              </a:spcAft>
              <a:buAutoNum type="arabicPeriod"/>
            </a:pPr>
            <a:r>
              <a:rPr lang="en-US" sz="1600" b="1"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Identifying and Developing Solutions to Systemic Issues</a:t>
            </a:r>
            <a:r>
              <a:rPr lang="en-US" sz="16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a:t>
            </a:r>
          </a:p>
          <a:p>
            <a:pPr marL="257175" marR="0" algn="just">
              <a:lnSpc>
                <a:spcPct val="107000"/>
              </a:lnSpc>
              <a:spcBef>
                <a:spcPts val="0"/>
              </a:spcBef>
              <a:spcAft>
                <a:spcPts val="800"/>
              </a:spcAft>
            </a:pPr>
            <a:r>
              <a:rPr lang="en-US" sz="16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Because Family Court judges focus exclusively on issues related to families and children, they are well-positioned to identify and develop solutions to systemic issues affecting children and families.</a:t>
            </a:r>
          </a:p>
          <a:p>
            <a:pPr marL="914400" marR="0" indent="-511175" algn="just">
              <a:lnSpc>
                <a:spcPct val="107000"/>
              </a:lnSpc>
              <a:spcBef>
                <a:spcPts val="0"/>
              </a:spcBef>
              <a:spcAft>
                <a:spcPts val="800"/>
              </a:spcAft>
            </a:pPr>
            <a:r>
              <a:rPr lang="en-US" sz="1600" b="1" i="1"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Example</a:t>
            </a:r>
            <a:r>
              <a:rPr lang="en-US" sz="1600" i="1"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a:t>
            </a:r>
          </a:p>
          <a:p>
            <a:pPr marL="914400" marR="0" indent="-228600" algn="just">
              <a:lnSpc>
                <a:spcPct val="107000"/>
              </a:lnSpc>
              <a:spcBef>
                <a:spcPts val="0"/>
              </a:spcBef>
              <a:spcAft>
                <a:spcPts val="800"/>
              </a:spcAft>
            </a:pPr>
            <a:r>
              <a:rPr lang="en-US" sz="1600" b="1"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Domestic Violence Protection Orders (No Contact Orders)</a:t>
            </a:r>
          </a:p>
          <a:p>
            <a:pPr marL="1143000" marR="0" indent="-228600" algn="just">
              <a:lnSpc>
                <a:spcPct val="107000"/>
              </a:lnSpc>
              <a:spcBef>
                <a:spcPts val="0"/>
              </a:spcBef>
              <a:spcAft>
                <a:spcPts val="800"/>
              </a:spcAft>
              <a:buAutoNum type="alphaLcPeriod"/>
            </a:pPr>
            <a:r>
              <a:rPr lang="en-US" sz="16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We have found that domestic/family violence is alarmingly prevalent in our society; the volume of cases is extremely high.</a:t>
            </a:r>
          </a:p>
          <a:p>
            <a:pPr marL="1143000" marR="0" indent="-228600" algn="just">
              <a:lnSpc>
                <a:spcPct val="107000"/>
              </a:lnSpc>
              <a:spcBef>
                <a:spcPts val="0"/>
              </a:spcBef>
              <a:spcAft>
                <a:spcPts val="800"/>
              </a:spcAft>
              <a:buAutoNum type="alphaLcPeriod"/>
            </a:pPr>
            <a:r>
              <a:rPr lang="en-US" sz="16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In order to address the high volume of cases, we have a dedicated docket in our Family Court for civil domestic violence orders for protection (no contact orders).</a:t>
            </a:r>
          </a:p>
          <a:p>
            <a:pPr marL="1143000" marR="0" indent="-228600" algn="just">
              <a:lnSpc>
                <a:spcPct val="107000"/>
              </a:lnSpc>
              <a:spcBef>
                <a:spcPts val="0"/>
              </a:spcBef>
              <a:spcAft>
                <a:spcPts val="800"/>
              </a:spcAft>
              <a:buAutoNum type="alphaLcPeriod"/>
            </a:pPr>
            <a:r>
              <a:rPr lang="en-US" sz="16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We have designated a specialized criminal docket that covers violations of orders for protection 	– protection orders may be ineffective without effective criminal enforcement mechanisms.</a:t>
            </a:r>
          </a:p>
          <a:p>
            <a:pPr marL="1143000" marR="0" indent="-228600" algn="just">
              <a:lnSpc>
                <a:spcPct val="107000"/>
              </a:lnSpc>
              <a:spcBef>
                <a:spcPts val="0"/>
              </a:spcBef>
              <a:spcAft>
                <a:spcPts val="800"/>
              </a:spcAft>
              <a:buAutoNum type="alphaLcPeriod"/>
            </a:pPr>
            <a:r>
              <a:rPr lang="en-US" sz="16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To assist victims of domestic violence, we have Judiciary staff assigned to help victims file petitions for protection orders.</a:t>
            </a:r>
          </a:p>
          <a:p>
            <a:pPr marL="1143000" marR="0" indent="-228600" algn="just">
              <a:lnSpc>
                <a:spcPct val="107000"/>
              </a:lnSpc>
              <a:spcBef>
                <a:spcPts val="0"/>
              </a:spcBef>
              <a:spcAft>
                <a:spcPts val="800"/>
              </a:spcAft>
              <a:buAutoNum type="alphaLcPeriod"/>
            </a:pPr>
            <a:r>
              <a:rPr lang="en-US" sz="16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We have developed standardized forms.</a:t>
            </a:r>
          </a:p>
          <a:p>
            <a:pPr marL="1143000" marR="0" indent="-228600" algn="just">
              <a:lnSpc>
                <a:spcPct val="107000"/>
              </a:lnSpc>
              <a:spcBef>
                <a:spcPts val="0"/>
              </a:spcBef>
              <a:spcAft>
                <a:spcPts val="800"/>
              </a:spcAft>
              <a:buAutoNum type="alphaLcPeriod"/>
            </a:pPr>
            <a:r>
              <a:rPr lang="en-US" sz="16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We have coordinated with law enforcement to serve protection orders.</a:t>
            </a:r>
          </a:p>
        </p:txBody>
      </p:sp>
    </p:spTree>
    <p:extLst>
      <p:ext uri="{BB962C8B-B14F-4D97-AF65-F5344CB8AC3E}">
        <p14:creationId xmlns:p14="http://schemas.microsoft.com/office/powerpoint/2010/main" val="2134826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22574" y="458542"/>
            <a:ext cx="9193025" cy="4185761"/>
          </a:xfrm>
          <a:prstGeom prst="rect">
            <a:avLst/>
          </a:prstGeom>
          <a:noFill/>
        </p:spPr>
        <p:txBody>
          <a:bodyPr wrap="square" rtlCol="0">
            <a:spAutoFit/>
          </a:bodyPr>
          <a:lstStyle/>
          <a:p>
            <a:pPr marL="342900" indent="-342900" algn="just">
              <a:buFont typeface="Wingdings" panose="05000000000000000000" pitchFamily="2" charset="2"/>
              <a:buChar char="Ø"/>
            </a:pPr>
            <a:endParaRPr lang="en-US" sz="2400" dirty="0">
              <a:solidFill>
                <a:schemeClr val="bg1">
                  <a:lumMod val="95000"/>
                  <a:lumOff val="5000"/>
                </a:schemeClr>
              </a:solidFill>
              <a:latin typeface="Bookman Old Style" panose="02050604050505020204" pitchFamily="18" charset="0"/>
            </a:endParaRPr>
          </a:p>
          <a:p>
            <a:pPr algn="just"/>
            <a:r>
              <a:rPr lang="en-US" sz="2200" b="1" u="sng" dirty="0">
                <a:solidFill>
                  <a:schemeClr val="bg1"/>
                </a:solidFill>
                <a:latin typeface="Bookman Old Style" panose="02050604050505020204" pitchFamily="18" charset="0"/>
              </a:rPr>
              <a:t>Brief History of Hawaii’s Family Court</a:t>
            </a:r>
            <a:r>
              <a:rPr lang="en-US" sz="2200" b="1" dirty="0">
                <a:solidFill>
                  <a:schemeClr val="bg1"/>
                </a:solidFill>
                <a:latin typeface="Bookman Old Style" panose="02050604050505020204" pitchFamily="18" charset="0"/>
              </a:rPr>
              <a:t>:</a:t>
            </a:r>
            <a:endParaRPr lang="en-US" sz="2200" b="1" u="sng" dirty="0">
              <a:solidFill>
                <a:schemeClr val="bg1"/>
              </a:solidFill>
              <a:latin typeface="Bookman Old Style" panose="02050604050505020204" pitchFamily="18" charset="0"/>
            </a:endParaRPr>
          </a:p>
          <a:p>
            <a:pPr algn="just"/>
            <a:endParaRPr lang="en-US" sz="2200" dirty="0">
              <a:solidFill>
                <a:schemeClr val="bg1">
                  <a:lumMod val="95000"/>
                  <a:lumOff val="5000"/>
                </a:schemeClr>
              </a:solidFill>
              <a:latin typeface="Bookman Old Style" panose="02050604050505020204" pitchFamily="18" charset="0"/>
            </a:endParaRPr>
          </a:p>
          <a:p>
            <a:pPr marL="342900" indent="-342900" algn="just">
              <a:buFont typeface="Wingdings" panose="05000000000000000000" pitchFamily="2" charset="2"/>
              <a:buChar char="Ø"/>
            </a:pPr>
            <a:r>
              <a:rPr lang="en-US" sz="2200" dirty="0">
                <a:solidFill>
                  <a:schemeClr val="bg1">
                    <a:lumMod val="95000"/>
                    <a:lumOff val="5000"/>
                  </a:schemeClr>
                </a:solidFill>
                <a:latin typeface="Bookman Old Style" panose="02050604050505020204" pitchFamily="18" charset="0"/>
              </a:rPr>
              <a:t>Hawaii’s Family Court was created in 1965 by a legislative act.</a:t>
            </a:r>
          </a:p>
          <a:p>
            <a:pPr marL="342900" indent="-342900" algn="just">
              <a:buFont typeface="Wingdings" panose="05000000000000000000" pitchFamily="2" charset="2"/>
              <a:buChar char="Ø"/>
            </a:pPr>
            <a:endParaRPr lang="en-US" sz="2200" dirty="0">
              <a:solidFill>
                <a:schemeClr val="bg1">
                  <a:lumMod val="95000"/>
                  <a:lumOff val="5000"/>
                </a:schemeClr>
              </a:solidFill>
              <a:latin typeface="Bookman Old Style" panose="02050604050505020204" pitchFamily="18" charset="0"/>
            </a:endParaRPr>
          </a:p>
          <a:p>
            <a:pPr marL="342900" indent="-342900" algn="just">
              <a:buFont typeface="Wingdings" panose="05000000000000000000" pitchFamily="2" charset="2"/>
              <a:buChar char="Ø"/>
            </a:pPr>
            <a:r>
              <a:rPr lang="en-US" sz="2200" dirty="0">
                <a:solidFill>
                  <a:schemeClr val="bg1">
                    <a:lumMod val="95000"/>
                    <a:lumOff val="5000"/>
                  </a:schemeClr>
                </a:solidFill>
                <a:latin typeface="Bookman Old Style" panose="02050604050505020204" pitchFamily="18" charset="0"/>
              </a:rPr>
              <a:t>It is a division of the Circuit Court, which is the trial level court of general jurisdiction in Hawaii.</a:t>
            </a:r>
          </a:p>
          <a:p>
            <a:pPr marL="342900" indent="-342900" algn="just">
              <a:buFont typeface="Wingdings" panose="05000000000000000000" pitchFamily="2" charset="2"/>
              <a:buChar char="Ø"/>
            </a:pPr>
            <a:endParaRPr lang="en-US" sz="2200" dirty="0">
              <a:solidFill>
                <a:schemeClr val="bg1">
                  <a:lumMod val="95000"/>
                  <a:lumOff val="5000"/>
                </a:schemeClr>
              </a:solidFill>
              <a:latin typeface="Bookman Old Style" panose="02050604050505020204" pitchFamily="18" charset="0"/>
            </a:endParaRPr>
          </a:p>
          <a:p>
            <a:pPr marL="342900" indent="-342900" algn="just">
              <a:buFont typeface="Wingdings" panose="05000000000000000000" pitchFamily="2" charset="2"/>
              <a:buChar char="Ø"/>
            </a:pPr>
            <a:r>
              <a:rPr lang="en-US" sz="2200" dirty="0">
                <a:solidFill>
                  <a:schemeClr val="bg1">
                    <a:lumMod val="95000"/>
                    <a:lumOff val="5000"/>
                  </a:schemeClr>
                </a:solidFill>
                <a:latin typeface="Bookman Old Style" panose="02050604050505020204" pitchFamily="18" charset="0"/>
              </a:rPr>
              <a:t>In the United States, family courts are parts of the state, not the federal, court system.</a:t>
            </a:r>
          </a:p>
          <a:p>
            <a:pPr algn="just"/>
            <a:endParaRPr lang="en-US" sz="2000" dirty="0">
              <a:solidFill>
                <a:schemeClr val="bg1">
                  <a:lumMod val="95000"/>
                  <a:lumOff val="5000"/>
                </a:schemeClr>
              </a:solidFill>
              <a:latin typeface="Bookman Old Style" panose="02050604050505020204" pitchFamily="18" charset="0"/>
            </a:endParaRPr>
          </a:p>
          <a:p>
            <a:pPr algn="just"/>
            <a:endParaRPr lang="en-US" sz="2400" dirty="0"/>
          </a:p>
        </p:txBody>
      </p:sp>
      <p:sp>
        <p:nvSpPr>
          <p:cNvPr id="2" name="Slide Number Placeholder 1"/>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18176631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33895" y="951662"/>
            <a:ext cx="7947561" cy="4803303"/>
          </a:xfrm>
          <a:prstGeom prst="rect">
            <a:avLst/>
          </a:prstGeom>
        </p:spPr>
        <p:txBody>
          <a:bodyPr wrap="square">
            <a:spAutoFit/>
          </a:bodyPr>
          <a:lstStyle/>
          <a:p>
            <a:pPr algn="just"/>
            <a:r>
              <a:rPr lang="en-US" b="1"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2. </a:t>
            </a:r>
            <a:r>
              <a:rPr lang="en-US" b="1"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A unified Family Court has allowed us to be innovative</a:t>
            </a:r>
            <a:r>
              <a:rPr lang="en-US" b="1"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a:t>
            </a:r>
          </a:p>
          <a:p>
            <a:pPr algn="just"/>
            <a:endParaRPr lang="en-US" dirty="0">
              <a:solidFill>
                <a:schemeClr val="bg1"/>
              </a:solidFill>
              <a:latin typeface="Bookman Old Style" panose="02050604050505020204" pitchFamily="18" charset="0"/>
              <a:cs typeface="Times New Roman" panose="02020603050405020304" pitchFamily="18" charset="0"/>
            </a:endParaRPr>
          </a:p>
          <a:p>
            <a:pPr algn="just"/>
            <a:r>
              <a:rPr lang="en-US" b="1" i="1" dirty="0">
                <a:solidFill>
                  <a:schemeClr val="bg1"/>
                </a:solidFill>
                <a:latin typeface="Bookman Old Style" panose="02050604050505020204" pitchFamily="18" charset="0"/>
                <a:cs typeface="Times New Roman" panose="02020603050405020304" pitchFamily="18" charset="0"/>
              </a:rPr>
              <a:t>Examples</a:t>
            </a:r>
            <a:r>
              <a:rPr lang="en-US" b="1" dirty="0">
                <a:solidFill>
                  <a:schemeClr val="bg1"/>
                </a:solidFill>
                <a:latin typeface="Bookman Old Style" panose="02050604050505020204" pitchFamily="18" charset="0"/>
                <a:cs typeface="Times New Roman" panose="02020603050405020304" pitchFamily="18" charset="0"/>
              </a:rPr>
              <a:t>:</a:t>
            </a:r>
          </a:p>
          <a:p>
            <a:pPr algn="just"/>
            <a:endParaRPr lang="en-US" dirty="0">
              <a:solidFill>
                <a:schemeClr val="bg1"/>
              </a:solidFill>
              <a:latin typeface="Bookman Old Style" panose="02050604050505020204" pitchFamily="18" charset="0"/>
              <a:cs typeface="Times New Roman" panose="02020603050405020304" pitchFamily="18" charset="0"/>
            </a:endParaRPr>
          </a:p>
          <a:p>
            <a:pPr algn="just"/>
            <a:r>
              <a:rPr lang="en-US" b="1" u="sng" dirty="0">
                <a:solidFill>
                  <a:schemeClr val="bg1"/>
                </a:solidFill>
                <a:latin typeface="Bookman Old Style" panose="02050604050505020204" pitchFamily="18" charset="0"/>
                <a:cs typeface="Times New Roman" panose="02020603050405020304" pitchFamily="18" charset="0"/>
              </a:rPr>
              <a:t>Juvenile Justice Reform Initiatives</a:t>
            </a:r>
          </a:p>
          <a:p>
            <a:pPr algn="just"/>
            <a:endParaRPr lang="en-US" u="sng" dirty="0">
              <a:solidFill>
                <a:schemeClr val="bg1"/>
              </a:solidFill>
              <a:latin typeface="Bookman Old Style" panose="02050604050505020204" pitchFamily="18"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Ø"/>
            </a:pPr>
            <a:r>
              <a:rPr lang="en-US"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The Hawaii legislature has declared that “it shall be a policy and purpose of [family] courts to promote the reconciliation of distressed juveniles with their families, foster the rehabilitation of juveniles in difficulty, render appropriate punishment to offenders, and reduce juvenile delinquency.” Citation:  Hawaii Revised Statutes § 571-1 (Endnote 4)</a:t>
            </a:r>
          </a:p>
          <a:p>
            <a:pPr marL="285750" indent="-285750" algn="just">
              <a:lnSpc>
                <a:spcPct val="107000"/>
              </a:lnSpc>
              <a:spcAft>
                <a:spcPts val="800"/>
              </a:spcAft>
              <a:buFont typeface="Wingdings" panose="05000000000000000000" pitchFamily="2" charset="2"/>
              <a:buChar char="Ø"/>
            </a:pPr>
            <a:r>
              <a:rPr lang="en-US" dirty="0">
                <a:solidFill>
                  <a:schemeClr val="bg1"/>
                </a:solidFill>
                <a:latin typeface="Bookman Old Style" panose="02050604050505020204" pitchFamily="18" charset="0"/>
                <a:ea typeface="Calibri" panose="020F0502020204030204" pitchFamily="34" charset="0"/>
                <a:cs typeface="Calibri" panose="020F0502020204030204" pitchFamily="34" charset="0"/>
              </a:rPr>
              <a:t>Hawaii Family Court, in collaboration with other government agencies and community partners, has initiated some significant changes to the juvenile justice system that align with the stated purpose of Family Court.</a:t>
            </a:r>
            <a:endParaRPr lang="en-US"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6D22F896-40B5-4ADD-8801-0D06FADFA095}" type="slidenum">
              <a:rPr lang="en-US" smtClean="0"/>
              <a:t>20</a:t>
            </a:fld>
            <a:endParaRPr lang="en-US" dirty="0"/>
          </a:p>
        </p:txBody>
      </p:sp>
    </p:spTree>
    <p:extLst>
      <p:ext uri="{BB962C8B-B14F-4D97-AF65-F5344CB8AC3E}">
        <p14:creationId xmlns:p14="http://schemas.microsoft.com/office/powerpoint/2010/main" val="2651579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7159" y="799566"/>
            <a:ext cx="10254343" cy="5626220"/>
          </a:xfrm>
          <a:prstGeom prst="rect">
            <a:avLst/>
          </a:prstGeom>
        </p:spPr>
        <p:txBody>
          <a:bodyPr wrap="square">
            <a:spAutoFit/>
          </a:bodyPr>
          <a:lstStyle/>
          <a:p>
            <a:pPr lvl="0" algn="just">
              <a:lnSpc>
                <a:spcPct val="107000"/>
              </a:lnSpc>
              <a:spcAft>
                <a:spcPts val="800"/>
              </a:spcAft>
            </a:pPr>
            <a:r>
              <a:rPr lang="en-US" b="1" u="sng" dirty="0">
                <a:solidFill>
                  <a:schemeClr val="bg1"/>
                </a:solidFill>
                <a:latin typeface="Bookman Old Style" panose="02050604050505020204" pitchFamily="18" charset="0"/>
                <a:ea typeface="Calibri" panose="020F0502020204030204" pitchFamily="34" charset="0"/>
                <a:cs typeface="Calibri" panose="020F0502020204030204" pitchFamily="34" charset="0"/>
              </a:rPr>
              <a:t>Juvenile Detention Alternatives Initiative</a:t>
            </a:r>
            <a:r>
              <a:rPr lang="en-US" sz="1600" dirty="0">
                <a:solidFill>
                  <a:schemeClr val="bg1"/>
                </a:solidFill>
                <a:latin typeface="Bookman Old Style" panose="02050604050505020204" pitchFamily="18" charset="0"/>
                <a:ea typeface="Calibri" panose="020F0502020204030204" pitchFamily="34" charset="0"/>
                <a:cs typeface="Calibri" panose="020F0502020204030204" pitchFamily="34" charset="0"/>
              </a:rPr>
              <a:t>:  </a:t>
            </a:r>
          </a:p>
          <a:p>
            <a:pPr lvl="0" algn="just">
              <a:lnSpc>
                <a:spcPct val="107000"/>
              </a:lnSpc>
              <a:spcAft>
                <a:spcPts val="800"/>
              </a:spcAft>
            </a:pPr>
            <a:r>
              <a:rPr lang="en-US" sz="1600" dirty="0">
                <a:solidFill>
                  <a:schemeClr val="bg1"/>
                </a:solidFill>
                <a:latin typeface="Bookman Old Style" panose="02050604050505020204" pitchFamily="18" charset="0"/>
                <a:ea typeface="Calibri" panose="020F0502020204030204" pitchFamily="34" charset="0"/>
                <a:cs typeface="Calibri" panose="020F0502020204030204" pitchFamily="34" charset="0"/>
              </a:rPr>
              <a:t>	</a:t>
            </a:r>
            <a:r>
              <a:rPr lang="en-US" dirty="0">
                <a:solidFill>
                  <a:schemeClr val="bg1"/>
                </a:solidFill>
                <a:latin typeface="Bookman Old Style" panose="02050604050505020204" pitchFamily="18" charset="0"/>
                <a:ea typeface="Calibri" panose="020F0502020204030204" pitchFamily="34" charset="0"/>
                <a:cs typeface="Calibri" panose="020F0502020204030204" pitchFamily="34" charset="0"/>
              </a:rPr>
              <a:t>The goal of this initiative is to reduce the number of children who are incarcerated, which research and experience have shown can be harmful and have lasting negative impacts on children.  Started over 15 years ago, the initiative has drastically reduced the number of children who are incarcerated without compromising public safety.</a:t>
            </a:r>
            <a:endParaRPr lang="en-US"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lvl="0" algn="just">
              <a:lnSpc>
                <a:spcPct val="107000"/>
              </a:lnSpc>
              <a:spcAft>
                <a:spcPts val="800"/>
              </a:spcAft>
            </a:pPr>
            <a:r>
              <a:rPr lang="en-US" b="1" u="sng" dirty="0">
                <a:solidFill>
                  <a:schemeClr val="bg1"/>
                </a:solidFill>
                <a:latin typeface="Bookman Old Style" panose="02050604050505020204" pitchFamily="18" charset="0"/>
                <a:ea typeface="Calibri" panose="020F0502020204030204" pitchFamily="34" charset="0"/>
                <a:cs typeface="Calibri" panose="020F0502020204030204" pitchFamily="34" charset="0"/>
              </a:rPr>
              <a:t>Juvenile Justice Reform</a:t>
            </a:r>
            <a:r>
              <a:rPr lang="en-US" sz="1600" dirty="0">
                <a:solidFill>
                  <a:schemeClr val="bg1"/>
                </a:solidFill>
                <a:latin typeface="Bookman Old Style" panose="02050604050505020204" pitchFamily="18" charset="0"/>
                <a:ea typeface="Calibri" panose="020F0502020204030204" pitchFamily="34" charset="0"/>
                <a:cs typeface="Calibri" panose="020F0502020204030204" pitchFamily="34" charset="0"/>
              </a:rPr>
              <a:t>:  </a:t>
            </a:r>
          </a:p>
          <a:p>
            <a:pPr lvl="0" algn="just">
              <a:lnSpc>
                <a:spcPct val="107000"/>
              </a:lnSpc>
              <a:spcAft>
                <a:spcPts val="800"/>
              </a:spcAft>
            </a:pPr>
            <a:r>
              <a:rPr lang="en-US" sz="1600" dirty="0">
                <a:solidFill>
                  <a:schemeClr val="bg1"/>
                </a:solidFill>
                <a:latin typeface="Bookman Old Style" panose="02050604050505020204" pitchFamily="18" charset="0"/>
                <a:ea typeface="Calibri" panose="020F0502020204030204" pitchFamily="34" charset="0"/>
                <a:cs typeface="Calibri" panose="020F0502020204030204" pitchFamily="34" charset="0"/>
              </a:rPr>
              <a:t>	</a:t>
            </a:r>
            <a:r>
              <a:rPr lang="en-US" dirty="0">
                <a:solidFill>
                  <a:schemeClr val="bg1"/>
                </a:solidFill>
                <a:latin typeface="Bookman Old Style" panose="02050604050505020204" pitchFamily="18" charset="0"/>
                <a:ea typeface="Calibri" panose="020F0502020204030204" pitchFamily="34" charset="0"/>
                <a:cs typeface="Calibri" panose="020F0502020204030204" pitchFamily="34" charset="0"/>
              </a:rPr>
              <a:t>In 2014, the Hawaii legislature enacted significant revisions to the juvenile justice statutes to codify changes that promote the rehabilitation of justice-involved youth and reflect a more therapeutic and restorative approach.   The law focused on reducing secure confinement, strengthened community supervision, and focused resources on practices proved to reduce recidivism.</a:t>
            </a:r>
            <a:endParaRPr lang="en-US"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lvl="0" algn="just">
              <a:lnSpc>
                <a:spcPct val="107000"/>
              </a:lnSpc>
              <a:spcAft>
                <a:spcPts val="800"/>
              </a:spcAft>
            </a:pPr>
            <a:r>
              <a:rPr lang="en-US" b="1" u="sng" dirty="0">
                <a:solidFill>
                  <a:schemeClr val="bg1"/>
                </a:solidFill>
                <a:latin typeface="Bookman Old Style" panose="02050604050505020204" pitchFamily="18" charset="0"/>
                <a:ea typeface="Calibri" panose="020F0502020204030204" pitchFamily="34" charset="0"/>
                <a:cs typeface="Calibri" panose="020F0502020204030204" pitchFamily="34" charset="0"/>
              </a:rPr>
              <a:t>Diversion</a:t>
            </a:r>
            <a:r>
              <a:rPr lang="en-US" sz="1600" dirty="0">
                <a:solidFill>
                  <a:schemeClr val="bg1"/>
                </a:solidFill>
                <a:latin typeface="Bookman Old Style" panose="02050604050505020204" pitchFamily="18" charset="0"/>
                <a:ea typeface="Calibri" panose="020F0502020204030204" pitchFamily="34" charset="0"/>
                <a:cs typeface="Calibri" panose="020F0502020204030204" pitchFamily="34" charset="0"/>
              </a:rPr>
              <a:t>:  </a:t>
            </a:r>
          </a:p>
          <a:p>
            <a:pPr lvl="0" algn="just">
              <a:lnSpc>
                <a:spcPct val="107000"/>
              </a:lnSpc>
              <a:spcAft>
                <a:spcPts val="800"/>
              </a:spcAft>
            </a:pPr>
            <a:r>
              <a:rPr lang="en-US" sz="1600" dirty="0">
                <a:solidFill>
                  <a:schemeClr val="bg1"/>
                </a:solidFill>
                <a:latin typeface="Bookman Old Style" panose="02050604050505020204" pitchFamily="18" charset="0"/>
                <a:ea typeface="Calibri" panose="020F0502020204030204" pitchFamily="34" charset="0"/>
                <a:cs typeface="Calibri" panose="020F0502020204030204" pitchFamily="34" charset="0"/>
              </a:rPr>
              <a:t>	</a:t>
            </a:r>
            <a:r>
              <a:rPr lang="en-US" dirty="0">
                <a:solidFill>
                  <a:schemeClr val="bg1"/>
                </a:solidFill>
                <a:latin typeface="Bookman Old Style" panose="02050604050505020204" pitchFamily="18" charset="0"/>
                <a:ea typeface="Calibri" panose="020F0502020204030204" pitchFamily="34" charset="0"/>
                <a:cs typeface="Calibri" panose="020F0502020204030204" pitchFamily="34" charset="0"/>
              </a:rPr>
              <a:t>The Hawaii Family Court, in partnership with other government and community-based organizations, has recently been working to develop culturally-based programs and systems to divert first-time youthful offenders from formal involvement in the juvenile justice system.   The goal is primarily preventative:  Early and meaningful intervention is intended to mitigate risks that the juvenile continues to engage in harmful behaviors.    </a:t>
            </a:r>
            <a:endParaRPr lang="en-US"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6D22F896-40B5-4ADD-8801-0D06FADFA095}" type="slidenum">
              <a:rPr lang="en-US" smtClean="0"/>
              <a:t>21</a:t>
            </a:fld>
            <a:endParaRPr lang="en-US" dirty="0"/>
          </a:p>
        </p:txBody>
      </p:sp>
    </p:spTree>
    <p:extLst>
      <p:ext uri="{BB962C8B-B14F-4D97-AF65-F5344CB8AC3E}">
        <p14:creationId xmlns:p14="http://schemas.microsoft.com/office/powerpoint/2010/main" val="30085184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7943" y="474686"/>
            <a:ext cx="10450286" cy="5701689"/>
          </a:xfrm>
          <a:prstGeom prst="rect">
            <a:avLst/>
          </a:prstGeom>
        </p:spPr>
        <p:txBody>
          <a:bodyPr wrap="square">
            <a:spAutoFit/>
          </a:bodyPr>
          <a:lstStyle/>
          <a:p>
            <a:pPr algn="just">
              <a:lnSpc>
                <a:spcPct val="107000"/>
              </a:lnSpc>
              <a:spcAft>
                <a:spcPts val="800"/>
              </a:spcAft>
            </a:pPr>
            <a:r>
              <a:rPr lang="en-US" b="1"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Specialty Courts</a:t>
            </a:r>
            <a:r>
              <a:rPr lang="en-US"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Hawaii’s Family Court has created several “Specialty Courts” within the larger Family Court organizational structure, which address specific areas of need for participants and employ a therapeutic or restorative approach:</a:t>
            </a:r>
          </a:p>
          <a:p>
            <a:pPr marL="285750" indent="-285750" algn="just">
              <a:lnSpc>
                <a:spcPct val="107000"/>
              </a:lnSpc>
              <a:spcAft>
                <a:spcPts val="800"/>
              </a:spcAft>
              <a:buFont typeface="Arial" panose="020B0604020202020204" pitchFamily="34" charset="0"/>
              <a:buChar char="•"/>
            </a:pPr>
            <a:r>
              <a:rPr lang="en-US" b="1"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Juvenile Drug Court</a:t>
            </a:r>
            <a:r>
              <a:rPr lang="en-US"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Provides treatment and intensive supervision for juvenile law violators who have substance use disorders.  </a:t>
            </a:r>
          </a:p>
          <a:p>
            <a:pPr marL="285750" indent="-285750" algn="just">
              <a:buFont typeface="Arial" panose="020B0604020202020204" pitchFamily="34" charset="0"/>
              <a:buChar char="•"/>
            </a:pPr>
            <a:r>
              <a:rPr lang="en-US" b="1"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Girls Court</a:t>
            </a:r>
            <a:r>
              <a:rPr lang="en-US"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Provides intensive supervision to girls 14 years and older who are law violators or status offenders.  The court recognizes that girls in the juvenile justice system have gender-specific issues that must be identified and addressed in a gender-informed way.  The supervision is individually tailored to each girl’s needs and provides supports in all needed areas including but not limited to substance abuse, mental health, education, family relationships, domestic violence, child sexual exploitation.</a:t>
            </a:r>
            <a:endParaRPr lang="en-US"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algn="just"/>
            <a:r>
              <a:rPr lang="en-US"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a:t>
            </a:r>
            <a:endParaRPr lang="en-US"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marL="285750" lvl="0" indent="-285750" algn="just">
              <a:lnSpc>
                <a:spcPct val="107000"/>
              </a:lnSpc>
              <a:spcAft>
                <a:spcPts val="800"/>
              </a:spcAft>
              <a:buFont typeface="Arial" panose="020B0604020202020204" pitchFamily="34" charset="0"/>
              <a:buChar char="•"/>
            </a:pPr>
            <a:r>
              <a:rPr lang="en-US" b="1"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Family Drug Court</a:t>
            </a:r>
            <a:r>
              <a:rPr lang="en-US"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In child abuse and neglect case, the Family Drug Court provides intensive judicial monitoring and supports to parents who have substance abuse issues.</a:t>
            </a:r>
          </a:p>
          <a:p>
            <a:pPr marL="285750" indent="-285750" algn="just">
              <a:lnSpc>
                <a:spcPct val="107000"/>
              </a:lnSpc>
              <a:spcAft>
                <a:spcPts val="800"/>
              </a:spcAft>
              <a:buFont typeface="Arial" panose="020B0604020202020204" pitchFamily="34" charset="0"/>
              <a:buChar char="•"/>
            </a:pPr>
            <a:r>
              <a:rPr lang="en-US" b="1"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Truancy Court</a:t>
            </a:r>
            <a:r>
              <a:rPr lang="en-US"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This court works with public schools and other stakeholders to help teens who are not attending school (status offenders).</a:t>
            </a:r>
          </a:p>
          <a:p>
            <a:pPr marL="285750" indent="-285750" algn="just">
              <a:lnSpc>
                <a:spcPct val="107000"/>
              </a:lnSpc>
              <a:buFont typeface="Arial" panose="020B0604020202020204" pitchFamily="34" charset="0"/>
              <a:buChar char="•"/>
            </a:pPr>
            <a:r>
              <a:rPr lang="en-US" b="1"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Early Education Intervention Program</a:t>
            </a:r>
            <a:r>
              <a:rPr lang="en-US"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This program works with parents</a:t>
            </a:r>
          </a:p>
          <a:p>
            <a:pPr algn="just">
              <a:lnSpc>
                <a:spcPct val="107000"/>
              </a:lnSpc>
            </a:pPr>
            <a:r>
              <a:rPr lang="en-US"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who have elementary school children with school attendance problems.</a:t>
            </a:r>
            <a:endParaRPr lang="en-US" dirty="0">
              <a:solidFill>
                <a:schemeClr val="bg1"/>
              </a:solidFill>
              <a:effectLst/>
              <a:latin typeface="Bookman Old Style" panose="02050604050505020204" pitchFamily="18"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D22F896-40B5-4ADD-8801-0D06FADFA095}" type="slidenum">
              <a:rPr lang="en-US" smtClean="0"/>
              <a:t>22</a:t>
            </a:fld>
            <a:endParaRPr lang="en-US" dirty="0"/>
          </a:p>
        </p:txBody>
      </p:sp>
    </p:spTree>
    <p:extLst>
      <p:ext uri="{BB962C8B-B14F-4D97-AF65-F5344CB8AC3E}">
        <p14:creationId xmlns:p14="http://schemas.microsoft.com/office/powerpoint/2010/main" val="2891990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32856" y="636429"/>
            <a:ext cx="8893629" cy="3537122"/>
          </a:xfrm>
          <a:prstGeom prst="rect">
            <a:avLst/>
          </a:prstGeom>
        </p:spPr>
        <p:txBody>
          <a:bodyPr wrap="square">
            <a:spAutoFit/>
          </a:bodyPr>
          <a:lstStyle/>
          <a:p>
            <a:pPr algn="just">
              <a:lnSpc>
                <a:spcPct val="107000"/>
              </a:lnSpc>
              <a:spcAft>
                <a:spcPts val="800"/>
              </a:spcAft>
            </a:pPr>
            <a:r>
              <a:rPr lang="en-US" sz="2000" b="1" u="sng" dirty="0">
                <a:solidFill>
                  <a:schemeClr val="bg1"/>
                </a:solidFill>
                <a:latin typeface="Bookman Old Style" panose="02050604050505020204" pitchFamily="18" charset="0"/>
                <a:ea typeface="Calibri" panose="020F0502020204030204" pitchFamily="34" charset="0"/>
                <a:cs typeface="Calibri" panose="020F0502020204030204" pitchFamily="34" charset="0"/>
              </a:rPr>
              <a:t>Some Concluding Thoughts</a:t>
            </a:r>
            <a:r>
              <a:rPr lang="en-US" sz="2000" b="1" dirty="0">
                <a:solidFill>
                  <a:schemeClr val="bg1"/>
                </a:solidFill>
                <a:latin typeface="Bookman Old Style" panose="02050604050505020204" pitchFamily="18" charset="0"/>
                <a:ea typeface="Calibri" panose="020F0502020204030204" pitchFamily="34" charset="0"/>
                <a:cs typeface="Calibri" panose="020F0502020204030204" pitchFamily="34" charset="0"/>
              </a:rPr>
              <a:t>:</a:t>
            </a:r>
            <a:endParaRPr lang="en-US" sz="2000" b="1"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marL="285750" marR="0" lvl="0" indent="-285750" algn="just">
              <a:lnSpc>
                <a:spcPct val="107000"/>
              </a:lnSpc>
              <a:spcBef>
                <a:spcPts val="0"/>
              </a:spcBef>
              <a:spcAft>
                <a:spcPts val="800"/>
              </a:spcAft>
              <a:buFont typeface="Wingdings" panose="05000000000000000000" pitchFamily="2" charset="2"/>
              <a:buChar char="Ø"/>
            </a:pPr>
            <a:r>
              <a:rPr lang="en-US" sz="2000"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Highly commend Mongolia’s Judiciary, particularly Justice </a:t>
            </a:r>
            <a:r>
              <a:rPr lang="en-US" sz="2000" dirty="0" err="1">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Khosbayar</a:t>
            </a:r>
            <a:r>
              <a:rPr lang="en-US" sz="2000"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 </a:t>
            </a:r>
            <a:r>
              <a:rPr lang="en-US" sz="2000" dirty="0" err="1">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Chagdaa</a:t>
            </a:r>
            <a:r>
              <a:rPr lang="en-US" sz="2000"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 Legislature and your community for its wisdom in prioritizing children and families by aligning the organizational structure of its Family and Juvenile Courts with its values.</a:t>
            </a:r>
          </a:p>
          <a:p>
            <a:pPr marL="285750" marR="0" lvl="0" indent="-285750" algn="just">
              <a:lnSpc>
                <a:spcPct val="107000"/>
              </a:lnSpc>
              <a:spcBef>
                <a:spcPts val="0"/>
              </a:spcBef>
              <a:spcAft>
                <a:spcPts val="800"/>
              </a:spcAft>
              <a:buFont typeface="Wingdings" panose="05000000000000000000" pitchFamily="2" charset="2"/>
              <a:buChar char="Ø"/>
            </a:pPr>
            <a:r>
              <a:rPr lang="en-US" sz="2000"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Humbly, if there is anything we in Hawaii can do to assist the Mongolia Judiciary as it implements its combined Family and Juvenile Court, we would be more than willing to help.</a:t>
            </a:r>
            <a:endParaRPr lang="en-US" sz="2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6D22F896-40B5-4ADD-8801-0D06FADFA095}" type="slidenum">
              <a:rPr lang="en-US" smtClean="0"/>
              <a:t>23</a:t>
            </a:fld>
            <a:endParaRPr lang="en-US" dirty="0"/>
          </a:p>
        </p:txBody>
      </p:sp>
    </p:spTree>
    <p:extLst>
      <p:ext uri="{BB962C8B-B14F-4D97-AF65-F5344CB8AC3E}">
        <p14:creationId xmlns:p14="http://schemas.microsoft.com/office/powerpoint/2010/main" val="5958879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40397" y="618999"/>
            <a:ext cx="9639301" cy="5940088"/>
          </a:xfrm>
          <a:prstGeom prst="rect">
            <a:avLst/>
          </a:prstGeom>
        </p:spPr>
        <p:txBody>
          <a:bodyPr wrap="square">
            <a:spAutoFit/>
          </a:bodyPr>
          <a:lstStyle/>
          <a:p>
            <a:pPr algn="ctr"/>
            <a:r>
              <a:rPr lang="en-US" b="1" u="sng" dirty="0">
                <a:solidFill>
                  <a:schemeClr val="bg1"/>
                </a:solidFill>
                <a:latin typeface="Bookman Old Style" panose="02050604050505020204" pitchFamily="18" charset="0"/>
              </a:rPr>
              <a:t>Endnotes</a:t>
            </a:r>
          </a:p>
          <a:p>
            <a:r>
              <a:rPr lang="en-US" sz="1400" b="1" u="sng" dirty="0">
                <a:solidFill>
                  <a:schemeClr val="bg1"/>
                </a:solidFill>
                <a:latin typeface="Bookman Old Style" panose="02050604050505020204" pitchFamily="18" charset="0"/>
              </a:rPr>
              <a:t>Endnote 1:</a:t>
            </a:r>
          </a:p>
          <a:p>
            <a:endParaRPr lang="en-US" sz="1200" b="1" dirty="0">
              <a:solidFill>
                <a:schemeClr val="bg1"/>
              </a:solidFill>
              <a:latin typeface="Bookman Old Style" panose="02050604050505020204" pitchFamily="18" charset="0"/>
            </a:endParaRPr>
          </a:p>
          <a:p>
            <a:pPr algn="just"/>
            <a:r>
              <a:rPr lang="en-US" sz="1200" b="1" dirty="0">
                <a:solidFill>
                  <a:schemeClr val="bg1"/>
                </a:solidFill>
                <a:latin typeface="Bookman Old Style" panose="02050604050505020204" pitchFamily="18" charset="0"/>
              </a:rPr>
              <a:t>Hawaii Revised Statutes §571-14  Jurisdiction; adults.</a:t>
            </a:r>
            <a:r>
              <a:rPr lang="en-US" sz="1200" dirty="0">
                <a:solidFill>
                  <a:schemeClr val="bg1"/>
                </a:solidFill>
                <a:latin typeface="Bookman Old Style" panose="02050604050505020204" pitchFamily="18" charset="0"/>
              </a:rPr>
              <a:t>  (a)  Except as provided in sections 603-21.5 and 604-8, the court shall have exclusive original jurisdiction:</a:t>
            </a:r>
          </a:p>
          <a:p>
            <a:pPr marL="914400" indent="-914400" algn="just"/>
            <a:r>
              <a:rPr lang="en-US" sz="1200" dirty="0">
                <a:solidFill>
                  <a:schemeClr val="bg1"/>
                </a:solidFill>
                <a:latin typeface="Bookman Old Style" panose="02050604050505020204" pitchFamily="18" charset="0"/>
              </a:rPr>
              <a:t>     (1)  To try any offense committed against a child by the child's parent or guardian or by any other person having the child's legal or physical custody, and any violation of section 707-726, 707-727, 709-902, 709-903, 709-903.5, 709-904, 709-905, 709-906, or 302A-1135, whether or not included in other provisions of this paragraph or paragraph (2);</a:t>
            </a:r>
          </a:p>
          <a:p>
            <a:pPr marL="914400" indent="-914400" algn="just"/>
            <a:r>
              <a:rPr lang="en-US" sz="1200" dirty="0">
                <a:solidFill>
                  <a:schemeClr val="bg1"/>
                </a:solidFill>
                <a:latin typeface="Bookman Old Style" panose="02050604050505020204" pitchFamily="18" charset="0"/>
              </a:rPr>
              <a:t>     (2)  To try any adult charged with:</a:t>
            </a:r>
          </a:p>
          <a:p>
            <a:pPr marL="1371600" indent="-1371600" algn="just"/>
            <a:r>
              <a:rPr lang="en-US" sz="1200" dirty="0">
                <a:solidFill>
                  <a:schemeClr val="bg1"/>
                </a:solidFill>
                <a:latin typeface="Bookman Old Style" panose="02050604050505020204" pitchFamily="18" charset="0"/>
              </a:rPr>
              <a:t>          (A)  Deserting, abandoning, or failing to provide support for any person in violation of law;</a:t>
            </a:r>
          </a:p>
          <a:p>
            <a:pPr marL="1371600" indent="-1371600" algn="just"/>
            <a:r>
              <a:rPr lang="en-US" sz="1200" dirty="0">
                <a:solidFill>
                  <a:schemeClr val="bg1"/>
                </a:solidFill>
                <a:latin typeface="Bookman Old Style" panose="02050604050505020204" pitchFamily="18" charset="0"/>
              </a:rPr>
              <a:t>          (B)  An offense, other than a felony, against the person of the defendant's husband or wife;</a:t>
            </a:r>
          </a:p>
          <a:p>
            <a:pPr marL="1371600" indent="-1371600" algn="just"/>
            <a:r>
              <a:rPr lang="en-US" sz="1200" dirty="0">
                <a:solidFill>
                  <a:schemeClr val="bg1"/>
                </a:solidFill>
                <a:latin typeface="Bookman Old Style" panose="02050604050505020204" pitchFamily="18" charset="0"/>
              </a:rPr>
              <a:t>          (C)  Any violation of an order issued pursuant to chapter 586; or</a:t>
            </a:r>
          </a:p>
          <a:p>
            <a:pPr marL="1371600" indent="-1371600" algn="just"/>
            <a:r>
              <a:rPr lang="en-US" sz="1200" dirty="0">
                <a:solidFill>
                  <a:schemeClr val="bg1"/>
                </a:solidFill>
                <a:latin typeface="Bookman Old Style" panose="02050604050505020204" pitchFamily="18" charset="0"/>
              </a:rPr>
              <a:t>          (D)  Any violation of an order issued by a family court judge.</a:t>
            </a:r>
          </a:p>
          <a:p>
            <a:pPr marL="457200" indent="-457200" algn="just"/>
            <a:r>
              <a:rPr lang="en-US" sz="1200" dirty="0">
                <a:solidFill>
                  <a:schemeClr val="bg1"/>
                </a:solidFill>
                <a:latin typeface="Bookman Old Style" panose="02050604050505020204" pitchFamily="18" charset="0"/>
              </a:rPr>
              <a:t>     In any case within paragraph (1) or (2), the court, in its discretion, may waive its jurisdiction over the offense charged;</a:t>
            </a:r>
          </a:p>
          <a:p>
            <a:pPr marL="914400" indent="-914400" algn="just"/>
            <a:r>
              <a:rPr lang="en-US" sz="1200" dirty="0">
                <a:solidFill>
                  <a:schemeClr val="bg1"/>
                </a:solidFill>
                <a:latin typeface="Bookman Old Style" panose="02050604050505020204" pitchFamily="18" charset="0"/>
              </a:rPr>
              <a:t>     (3)  In all proceedings under chapter 580, and in all proceedings under chapter 584;</a:t>
            </a:r>
          </a:p>
          <a:p>
            <a:pPr marL="914400" indent="-914400" algn="just"/>
            <a:r>
              <a:rPr lang="en-US" sz="1200" dirty="0">
                <a:solidFill>
                  <a:schemeClr val="bg1"/>
                </a:solidFill>
                <a:latin typeface="Bookman Old Style" panose="02050604050505020204" pitchFamily="18" charset="0"/>
              </a:rPr>
              <a:t>     (4)  In proceedings under chapter 575, the Uniform Desertion and Nonsupport Act, and under chapter 576B, the Uniform Interstate Family Support Act;</a:t>
            </a:r>
          </a:p>
          <a:p>
            <a:pPr marL="914400" indent="-914400" algn="just"/>
            <a:r>
              <a:rPr lang="en-US" sz="1200" dirty="0">
                <a:solidFill>
                  <a:schemeClr val="bg1"/>
                </a:solidFill>
                <a:latin typeface="Bookman Old Style" panose="02050604050505020204" pitchFamily="18" charset="0"/>
              </a:rPr>
              <a:t>     (5)  For commitment of an adult alleged to be mentally defective or mentally ill;</a:t>
            </a:r>
          </a:p>
          <a:p>
            <a:pPr marL="914400" indent="-914400" algn="just"/>
            <a:r>
              <a:rPr lang="en-US" sz="1200" dirty="0">
                <a:solidFill>
                  <a:schemeClr val="bg1"/>
                </a:solidFill>
                <a:latin typeface="Bookman Old Style" panose="02050604050505020204" pitchFamily="18" charset="0"/>
              </a:rPr>
              <a:t>     (6)  In all proceedings for support between parent and child or between husband and wife;</a:t>
            </a:r>
          </a:p>
          <a:p>
            <a:pPr marL="914400" indent="-914400" algn="just"/>
            <a:r>
              <a:rPr lang="en-US" sz="1200" dirty="0">
                <a:solidFill>
                  <a:schemeClr val="bg1"/>
                </a:solidFill>
                <a:latin typeface="Bookman Old Style" panose="02050604050505020204" pitchFamily="18" charset="0"/>
              </a:rPr>
              <a:t>     (7)  In all proceedings for pre-trial detention or waiver of jurisdiction over an adult who was a child at the time of an alleged criminal act as provided in section 571-13 or 571-22;</a:t>
            </a:r>
          </a:p>
          <a:p>
            <a:pPr marL="914400" indent="-914400" algn="just"/>
            <a:r>
              <a:rPr lang="en-US" sz="1200" dirty="0">
                <a:solidFill>
                  <a:schemeClr val="bg1"/>
                </a:solidFill>
                <a:latin typeface="Bookman Old Style" panose="02050604050505020204" pitchFamily="18" charset="0"/>
              </a:rPr>
              <a:t>     (8)  In all proceedings under chapter 586, Domestic Abuse Protective Orders; and</a:t>
            </a:r>
          </a:p>
          <a:p>
            <a:pPr marL="914400" indent="-914400" algn="just"/>
            <a:r>
              <a:rPr lang="en-US" sz="1200" dirty="0">
                <a:solidFill>
                  <a:schemeClr val="bg1"/>
                </a:solidFill>
                <a:latin typeface="Bookman Old Style" panose="02050604050505020204" pitchFamily="18" charset="0"/>
              </a:rPr>
              <a:t>     (9)  For the protection of vulnerable adults under chapter 346, part X.</a:t>
            </a:r>
          </a:p>
          <a:p>
            <a:pPr marL="457200" indent="-457200" algn="just"/>
            <a:r>
              <a:rPr lang="en-US" sz="1200" dirty="0">
                <a:solidFill>
                  <a:schemeClr val="bg1"/>
                </a:solidFill>
                <a:latin typeface="Bookman Old Style" panose="02050604050505020204" pitchFamily="18" charset="0"/>
              </a:rPr>
              <a:t>     In any case within paragraph (3), (4), or (6), the attorney general, through the child support enforcement agency, may exercise concurrent jurisdiction as provided in chapter 576E.</a:t>
            </a:r>
          </a:p>
          <a:p>
            <a:pPr algn="just"/>
            <a:r>
              <a:rPr lang="en-US" sz="1200" dirty="0">
                <a:solidFill>
                  <a:schemeClr val="bg1"/>
                </a:solidFill>
                <a:latin typeface="Bookman Old Style" panose="02050604050505020204" pitchFamily="18" charset="0"/>
              </a:rPr>
              <a:t>     (b)  The court shall have concurrent jurisdiction with the district court over violations of sections 707-712, 707-717, 707-722, 708-822, 708-823, 710-1010.5, 711-1106, and 711-1106.5 when multiple offenses are charged through complaint or indictment and at least one offense is a violation of an order issued pursuant to chapter 586 or a violation of section 709-906.</a:t>
            </a:r>
          </a:p>
          <a:p>
            <a:pPr algn="just"/>
            <a:r>
              <a:rPr lang="en-US" sz="1200" dirty="0">
                <a:solidFill>
                  <a:schemeClr val="bg1"/>
                </a:solidFill>
                <a:latin typeface="Bookman Old Style" panose="02050604050505020204" pitchFamily="18" charset="0"/>
              </a:rPr>
              <a:t>     (c)  The court shall have concurrent jurisdiction with the circuit court over violations of section 711-1106.4.</a:t>
            </a:r>
          </a:p>
          <a:p>
            <a:pPr algn="just"/>
            <a:r>
              <a:rPr lang="en-US" sz="1200" dirty="0">
                <a:solidFill>
                  <a:schemeClr val="bg1"/>
                </a:solidFill>
                <a:latin typeface="Bookman Old Style" panose="02050604050505020204" pitchFamily="18" charset="0"/>
              </a:rPr>
              <a:t>     [(d)]  The court shall have concurrent jurisdiction with the circuit court in all proceedings to appoint a guardian of an adult. </a:t>
            </a:r>
            <a:endParaRPr lang="en-US" sz="1200" b="0" i="0" dirty="0">
              <a:solidFill>
                <a:schemeClr val="bg1"/>
              </a:solidFill>
              <a:effectLst/>
              <a:latin typeface="Bookman Old Style" panose="02050604050505020204" pitchFamily="18" charset="0"/>
            </a:endParaRPr>
          </a:p>
        </p:txBody>
      </p:sp>
      <p:sp>
        <p:nvSpPr>
          <p:cNvPr id="2" name="Slide Number Placeholder 1"/>
          <p:cNvSpPr>
            <a:spLocks noGrp="1"/>
          </p:cNvSpPr>
          <p:nvPr>
            <p:ph type="sldNum" sz="quarter" idx="12"/>
          </p:nvPr>
        </p:nvSpPr>
        <p:spPr/>
        <p:txBody>
          <a:bodyPr/>
          <a:lstStyle/>
          <a:p>
            <a:fld id="{6D22F896-40B5-4ADD-8801-0D06FADFA095}" type="slidenum">
              <a:rPr lang="en-US" smtClean="0"/>
              <a:t>24</a:t>
            </a:fld>
            <a:endParaRPr lang="en-US" dirty="0"/>
          </a:p>
        </p:txBody>
      </p:sp>
    </p:spTree>
    <p:extLst>
      <p:ext uri="{BB962C8B-B14F-4D97-AF65-F5344CB8AC3E}">
        <p14:creationId xmlns:p14="http://schemas.microsoft.com/office/powerpoint/2010/main" val="7745722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3871" y="271264"/>
            <a:ext cx="9931729" cy="5875776"/>
          </a:xfrm>
          <a:prstGeom prst="rect">
            <a:avLst/>
          </a:prstGeom>
        </p:spPr>
        <p:txBody>
          <a:bodyPr wrap="square">
            <a:spAutoFit/>
          </a:bodyPr>
          <a:lstStyle/>
          <a:p>
            <a:pPr marR="0">
              <a:lnSpc>
                <a:spcPct val="107000"/>
              </a:lnSpc>
              <a:spcBef>
                <a:spcPts val="0"/>
              </a:spcBef>
              <a:spcAft>
                <a:spcPts val="0"/>
              </a:spcAft>
            </a:pPr>
            <a:r>
              <a:rPr lang="en-US" sz="1400" b="1"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Endnote 2:</a:t>
            </a:r>
          </a:p>
          <a:p>
            <a:pPr marL="457200" marR="0">
              <a:lnSpc>
                <a:spcPct val="107000"/>
              </a:lnSpc>
              <a:spcBef>
                <a:spcPts val="0"/>
              </a:spcBef>
              <a:spcAft>
                <a:spcPts val="0"/>
              </a:spcAft>
            </a:pPr>
            <a:endParaRPr lang="en-US" sz="12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algn="just"/>
            <a:r>
              <a:rPr lang="en-US" sz="1200" b="1" dirty="0">
                <a:solidFill>
                  <a:schemeClr val="bg1"/>
                </a:solidFill>
                <a:latin typeface="Bookman Old Style" panose="02050604050505020204" pitchFamily="18" charset="0"/>
              </a:rPr>
              <a:t>Hawaii Revised Statutes §571-11  Jurisdiction; children.</a:t>
            </a:r>
            <a:r>
              <a:rPr lang="en-US" sz="1200" dirty="0">
                <a:solidFill>
                  <a:schemeClr val="bg1"/>
                </a:solidFill>
                <a:latin typeface="Bookman Old Style" panose="02050604050505020204" pitchFamily="18" charset="0"/>
              </a:rPr>
              <a:t>  Except as otherwise provided in this chapter, the court shall have exclusive original jurisdiction in proceedings:</a:t>
            </a:r>
          </a:p>
          <a:p>
            <a:pPr algn="just"/>
            <a:endParaRPr lang="en-US" sz="1200" dirty="0">
              <a:solidFill>
                <a:schemeClr val="bg1"/>
              </a:solidFill>
              <a:latin typeface="Bookman Old Style" panose="02050604050505020204" pitchFamily="18" charset="0"/>
            </a:endParaRPr>
          </a:p>
          <a:p>
            <a:pPr algn="just"/>
            <a:r>
              <a:rPr lang="en-US" sz="1200" dirty="0">
                <a:solidFill>
                  <a:schemeClr val="bg1"/>
                </a:solidFill>
                <a:latin typeface="Bookman Old Style" panose="02050604050505020204" pitchFamily="18" charset="0"/>
              </a:rPr>
              <a:t>     (1)  Concerning any person who is alleged to have committed an act before achieving eighteen years of age that would constitute a violation or attempted violation of any federal, state, or local law or county ordinance.  Regardless of where the violation occurred, jurisdiction may be taken by the court of the circuit where the person resides, is living, or is found, or in which the offense is alleged to have occurred;</a:t>
            </a:r>
          </a:p>
          <a:p>
            <a:pPr algn="just"/>
            <a:r>
              <a:rPr lang="en-US" sz="1200" dirty="0">
                <a:solidFill>
                  <a:schemeClr val="bg1"/>
                </a:solidFill>
                <a:latin typeface="Bookman Old Style" panose="02050604050505020204" pitchFamily="18" charset="0"/>
              </a:rPr>
              <a:t>     (2)  Concerning any child living or found within the circuit who is:</a:t>
            </a:r>
          </a:p>
          <a:p>
            <a:pPr algn="just"/>
            <a:r>
              <a:rPr lang="en-US" sz="1200" dirty="0">
                <a:solidFill>
                  <a:schemeClr val="bg1"/>
                </a:solidFill>
                <a:latin typeface="Bookman Old Style" panose="02050604050505020204" pitchFamily="18" charset="0"/>
              </a:rPr>
              <a:t>          (A)  Neglected as to or deprived of educational services because of the failure of any person or agency to exercise that degree of care for which it is legally responsible;</a:t>
            </a:r>
          </a:p>
          <a:p>
            <a:pPr algn="just"/>
            <a:r>
              <a:rPr lang="en-US" sz="1200" dirty="0">
                <a:solidFill>
                  <a:schemeClr val="bg1"/>
                </a:solidFill>
                <a:latin typeface="Bookman Old Style" panose="02050604050505020204" pitchFamily="18" charset="0"/>
              </a:rPr>
              <a:t>          (B)  Beyond the control of the child's parent or other custodian or whose behavior is injurious to the child's own or others' welfare;</a:t>
            </a:r>
          </a:p>
          <a:p>
            <a:pPr algn="just"/>
            <a:r>
              <a:rPr lang="en-US" sz="1200" dirty="0">
                <a:solidFill>
                  <a:schemeClr val="bg1"/>
                </a:solidFill>
                <a:latin typeface="Bookman Old Style" panose="02050604050505020204" pitchFamily="18" charset="0"/>
              </a:rPr>
              <a:t>          (C)  Neither attending school nor receiving educational services required by law whether through the child's own misbehavior or nonattendance or otherwise; or</a:t>
            </a:r>
          </a:p>
          <a:p>
            <a:pPr algn="just"/>
            <a:r>
              <a:rPr lang="en-US" sz="1200" dirty="0">
                <a:solidFill>
                  <a:schemeClr val="bg1"/>
                </a:solidFill>
                <a:latin typeface="Bookman Old Style" panose="02050604050505020204" pitchFamily="18" charset="0"/>
              </a:rPr>
              <a:t>          (D)  In violation of curfew;</a:t>
            </a:r>
          </a:p>
          <a:p>
            <a:pPr algn="just"/>
            <a:r>
              <a:rPr lang="en-US" sz="1200" dirty="0">
                <a:solidFill>
                  <a:schemeClr val="bg1"/>
                </a:solidFill>
                <a:latin typeface="Bookman Old Style" panose="02050604050505020204" pitchFamily="18" charset="0"/>
              </a:rPr>
              <a:t>     (3)  To determine the custody of any child or appoint a guardian of any child;</a:t>
            </a:r>
          </a:p>
          <a:p>
            <a:pPr algn="just"/>
            <a:r>
              <a:rPr lang="en-US" sz="1200" dirty="0">
                <a:solidFill>
                  <a:schemeClr val="bg1"/>
                </a:solidFill>
                <a:latin typeface="Bookman Old Style" panose="02050604050505020204" pitchFamily="18" charset="0"/>
              </a:rPr>
              <a:t>     (4)  For the adoption of a person under chapter 578;</a:t>
            </a:r>
          </a:p>
          <a:p>
            <a:pPr algn="just"/>
            <a:r>
              <a:rPr lang="en-US" sz="1200" dirty="0">
                <a:solidFill>
                  <a:schemeClr val="bg1"/>
                </a:solidFill>
                <a:latin typeface="Bookman Old Style" panose="02050604050505020204" pitchFamily="18" charset="0"/>
              </a:rPr>
              <a:t>     (5)  For the termination of parental rights under sections 571-61 through 571-63;</a:t>
            </a:r>
          </a:p>
          <a:p>
            <a:pPr algn="just"/>
            <a:r>
              <a:rPr lang="en-US" sz="1200" dirty="0">
                <a:solidFill>
                  <a:schemeClr val="bg1"/>
                </a:solidFill>
                <a:latin typeface="Bookman Old Style" panose="02050604050505020204" pitchFamily="18" charset="0"/>
              </a:rPr>
              <a:t>     (6)  For judicial consent to the marriage, employment, or enlistment of a child, when consent is required by law;</a:t>
            </a:r>
          </a:p>
          <a:p>
            <a:pPr algn="just"/>
            <a:r>
              <a:rPr lang="en-US" sz="1200" dirty="0">
                <a:solidFill>
                  <a:schemeClr val="bg1"/>
                </a:solidFill>
                <a:latin typeface="Bookman Old Style" panose="02050604050505020204" pitchFamily="18" charset="0"/>
              </a:rPr>
              <a:t>     (7)  For the treatment or commitment of a mentally defective or mentally ill child, or a child with an intellectual disability;</a:t>
            </a:r>
          </a:p>
          <a:p>
            <a:pPr algn="just"/>
            <a:r>
              <a:rPr lang="en-US" sz="1200" dirty="0">
                <a:solidFill>
                  <a:schemeClr val="bg1"/>
                </a:solidFill>
                <a:latin typeface="Bookman Old Style" panose="02050604050505020204" pitchFamily="18" charset="0"/>
              </a:rPr>
              <a:t>     (8)  Under the Interstate Compact on Juveniles under chapter 582 or the Interstate Compact for Juveniles under chapter 582D;</a:t>
            </a:r>
          </a:p>
          <a:p>
            <a:pPr algn="just"/>
            <a:r>
              <a:rPr lang="en-US" sz="1200" dirty="0">
                <a:solidFill>
                  <a:schemeClr val="bg1"/>
                </a:solidFill>
                <a:latin typeface="Bookman Old Style" panose="02050604050505020204" pitchFamily="18" charset="0"/>
              </a:rPr>
              <a:t>     (9)  For the protection of any child under chapter 587A;</a:t>
            </a:r>
          </a:p>
          <a:p>
            <a:pPr algn="just"/>
            <a:r>
              <a:rPr lang="en-US" sz="1200" dirty="0">
                <a:solidFill>
                  <a:schemeClr val="bg1"/>
                </a:solidFill>
                <a:latin typeface="Bookman Old Style" panose="02050604050505020204" pitchFamily="18" charset="0"/>
              </a:rPr>
              <a:t>    (10)  For a change of name as provided in section 574-5(a)(2)(C);</a:t>
            </a:r>
          </a:p>
          <a:p>
            <a:pPr algn="just"/>
            <a:r>
              <a:rPr lang="en-US" sz="1200" dirty="0">
                <a:solidFill>
                  <a:schemeClr val="bg1"/>
                </a:solidFill>
                <a:latin typeface="Bookman Old Style" panose="02050604050505020204" pitchFamily="18" charset="0"/>
              </a:rPr>
              <a:t>    (11)  Concerning custody or guardianship of an immigrant child pursuant to a motion for special immigrant juvenile factual findings requesting a determination that the child was abused, neglected, or abandoned before the age of eighteen years for purposes of section 101(a)(27)(J) of the federal Immigration and Nationality Act.  For the purposes of this paragraph, "child" means an unmarried individual under the age of twenty-one years; and</a:t>
            </a:r>
          </a:p>
          <a:p>
            <a:pPr algn="just"/>
            <a:r>
              <a:rPr lang="en-US" sz="1200" dirty="0">
                <a:solidFill>
                  <a:schemeClr val="bg1"/>
                </a:solidFill>
                <a:latin typeface="Bookman Old Style" panose="02050604050505020204" pitchFamily="18" charset="0"/>
              </a:rPr>
              <a:t>    (12)  Concerning emancipation of a minor pursuant to section 577-25.</a:t>
            </a:r>
          </a:p>
        </p:txBody>
      </p:sp>
      <p:sp>
        <p:nvSpPr>
          <p:cNvPr id="3" name="Slide Number Placeholder 2"/>
          <p:cNvSpPr>
            <a:spLocks noGrp="1"/>
          </p:cNvSpPr>
          <p:nvPr>
            <p:ph type="sldNum" sz="quarter" idx="12"/>
          </p:nvPr>
        </p:nvSpPr>
        <p:spPr/>
        <p:txBody>
          <a:bodyPr/>
          <a:lstStyle/>
          <a:p>
            <a:fld id="{6D22F896-40B5-4ADD-8801-0D06FADFA095}" type="slidenum">
              <a:rPr lang="en-US" smtClean="0"/>
              <a:t>25</a:t>
            </a:fld>
            <a:endParaRPr lang="en-US" dirty="0"/>
          </a:p>
        </p:txBody>
      </p:sp>
    </p:spTree>
    <p:extLst>
      <p:ext uri="{BB962C8B-B14F-4D97-AF65-F5344CB8AC3E}">
        <p14:creationId xmlns:p14="http://schemas.microsoft.com/office/powerpoint/2010/main" val="11768122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92382" y="713070"/>
            <a:ext cx="8676409" cy="4761175"/>
          </a:xfrm>
          <a:prstGeom prst="rect">
            <a:avLst/>
          </a:prstGeom>
        </p:spPr>
        <p:txBody>
          <a:bodyPr wrap="square">
            <a:spAutoFit/>
          </a:bodyPr>
          <a:lstStyle/>
          <a:p>
            <a:pPr marL="228600" marR="0">
              <a:lnSpc>
                <a:spcPct val="107000"/>
              </a:lnSpc>
              <a:spcBef>
                <a:spcPts val="0"/>
              </a:spcBef>
              <a:spcAft>
                <a:spcPts val="800"/>
              </a:spcAft>
            </a:pPr>
            <a:r>
              <a:rPr lang="en-US" sz="1600" b="1"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Endnote 3:</a:t>
            </a:r>
            <a:endParaRPr lang="en-US" sz="1600" b="1"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marL="228600" marR="0">
              <a:lnSpc>
                <a:spcPct val="107000"/>
              </a:lnSpc>
              <a:spcBef>
                <a:spcPts val="0"/>
              </a:spcBef>
              <a:spcAft>
                <a:spcPts val="800"/>
              </a:spcAft>
            </a:pPr>
            <a:r>
              <a:rPr lang="en-US" sz="1600"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Some Additional Advantages of Fully Unified Family Court</a:t>
            </a:r>
            <a:r>
              <a:rPr lang="en-US" sz="16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a:t>
            </a:r>
          </a:p>
          <a:p>
            <a:pPr marL="1371600" lvl="2">
              <a:lnSpc>
                <a:spcPct val="107000"/>
              </a:lnSpc>
            </a:pPr>
            <a:endParaRPr lang="en-US" sz="16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marL="911225" lvl="2" indent="-285750" algn="just">
              <a:lnSpc>
                <a:spcPct val="107000"/>
              </a:lnSpc>
              <a:buFont typeface="Wingdings" panose="05000000000000000000" pitchFamily="2" charset="2"/>
              <a:buChar char="Ø"/>
            </a:pPr>
            <a:r>
              <a:rPr lang="en-US" sz="1600"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Efficiency and Convenience</a:t>
            </a:r>
            <a:r>
              <a:rPr lang="en-US" sz="16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Court users may have better access to justice if one unified court – as opposed to several courts – has jurisdiction over all family-related legal cases (some families have more than one case).</a:t>
            </a:r>
          </a:p>
          <a:p>
            <a:pPr marL="911225" lvl="2" indent="-285750" algn="just">
              <a:lnSpc>
                <a:spcPct val="107000"/>
              </a:lnSpc>
              <a:buFont typeface="Wingdings" panose="05000000000000000000" pitchFamily="2" charset="2"/>
              <a:buChar char="Ø"/>
            </a:pPr>
            <a:endParaRPr lang="en-US" sz="16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marL="911225" lvl="2" indent="-285750" algn="just">
              <a:lnSpc>
                <a:spcPct val="107000"/>
              </a:lnSpc>
              <a:buFont typeface="Wingdings" panose="05000000000000000000" pitchFamily="2" charset="2"/>
              <a:buChar char="Ø"/>
            </a:pPr>
            <a:r>
              <a:rPr lang="en-US" sz="1600"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Consistency in Judicial Rulings</a:t>
            </a:r>
            <a:r>
              <a:rPr lang="en-US" sz="16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One Judge/One Family principle may lessen the likelihood of inconsistent rulings on legal issues.</a:t>
            </a:r>
          </a:p>
          <a:p>
            <a:pPr marL="911225" lvl="2" indent="-285750" algn="just">
              <a:lnSpc>
                <a:spcPct val="107000"/>
              </a:lnSpc>
              <a:buFont typeface="Wingdings" panose="05000000000000000000" pitchFamily="2" charset="2"/>
              <a:buChar char="Ø"/>
            </a:pPr>
            <a:endParaRPr lang="en-US" sz="16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marL="911225" lvl="2" indent="-285750" algn="just">
              <a:lnSpc>
                <a:spcPct val="107000"/>
              </a:lnSpc>
              <a:buFont typeface="Wingdings" panose="05000000000000000000" pitchFamily="2" charset="2"/>
              <a:buChar char="Ø"/>
            </a:pPr>
            <a:r>
              <a:rPr lang="en-US" sz="1600"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Access to Resources</a:t>
            </a:r>
            <a:r>
              <a:rPr lang="en-US" sz="16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May lead to better coordination and referrals to community-based and court-provided social and dispute resolution services.</a:t>
            </a:r>
          </a:p>
          <a:p>
            <a:pPr marL="911225" lvl="2" indent="-285750" algn="just">
              <a:lnSpc>
                <a:spcPct val="107000"/>
              </a:lnSpc>
              <a:buFont typeface="Wingdings" panose="05000000000000000000" pitchFamily="2" charset="2"/>
              <a:buChar char="Ø"/>
            </a:pPr>
            <a:endParaRPr lang="en-US" sz="16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marL="911225" lvl="2" indent="-285750" algn="just">
              <a:lnSpc>
                <a:spcPct val="107000"/>
              </a:lnSpc>
              <a:buFont typeface="Wingdings" panose="05000000000000000000" pitchFamily="2" charset="2"/>
              <a:buChar char="Ø"/>
            </a:pPr>
            <a:r>
              <a:rPr lang="en-US" sz="1600"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Focus of the Court</a:t>
            </a:r>
            <a:r>
              <a:rPr lang="en-US" sz="16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May clarify that the focus and mission of family courts are to help resolve both legal and non-legal problems affecting families and children.</a:t>
            </a:r>
            <a:endParaRPr lang="en-US" sz="1600" dirty="0">
              <a:solidFill>
                <a:schemeClr val="bg1"/>
              </a:solidFill>
              <a:effectLst/>
              <a:latin typeface="Bookman Old Style" panose="02050604050505020204" pitchFamily="18" charset="0"/>
              <a:ea typeface="Calibri" panose="020F0502020204030204" pitchFamily="34"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6D22F896-40B5-4ADD-8801-0D06FADFA095}" type="slidenum">
              <a:rPr lang="en-US" smtClean="0"/>
              <a:t>26</a:t>
            </a:fld>
            <a:endParaRPr lang="en-US" dirty="0"/>
          </a:p>
        </p:txBody>
      </p:sp>
    </p:spTree>
    <p:extLst>
      <p:ext uri="{BB962C8B-B14F-4D97-AF65-F5344CB8AC3E}">
        <p14:creationId xmlns:p14="http://schemas.microsoft.com/office/powerpoint/2010/main" val="14606284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ADC52D5-C817-49B2-8E08-839E746C4EE3}"/>
              </a:ext>
            </a:extLst>
          </p:cNvPr>
          <p:cNvSpPr>
            <a:spLocks noGrp="1"/>
          </p:cNvSpPr>
          <p:nvPr>
            <p:ph type="sldNum" sz="quarter" idx="12"/>
          </p:nvPr>
        </p:nvSpPr>
        <p:spPr/>
        <p:txBody>
          <a:bodyPr/>
          <a:lstStyle/>
          <a:p>
            <a:fld id="{6D22F896-40B5-4ADD-8801-0D06FADFA095}" type="slidenum">
              <a:rPr lang="en-US" smtClean="0"/>
              <a:t>27</a:t>
            </a:fld>
            <a:endParaRPr lang="en-US" dirty="0"/>
          </a:p>
        </p:txBody>
      </p:sp>
      <p:sp>
        <p:nvSpPr>
          <p:cNvPr id="4" name="TextBox 3">
            <a:extLst>
              <a:ext uri="{FF2B5EF4-FFF2-40B4-BE49-F238E27FC236}">
                <a16:creationId xmlns:a16="http://schemas.microsoft.com/office/drawing/2014/main" id="{4C99AFED-DAE7-4C80-A273-50760AF6FB16}"/>
              </a:ext>
            </a:extLst>
          </p:cNvPr>
          <p:cNvSpPr txBox="1"/>
          <p:nvPr/>
        </p:nvSpPr>
        <p:spPr>
          <a:xfrm>
            <a:off x="491413" y="588902"/>
            <a:ext cx="10416073" cy="5816977"/>
          </a:xfrm>
          <a:prstGeom prst="rect">
            <a:avLst/>
          </a:prstGeom>
          <a:noFill/>
        </p:spPr>
        <p:txBody>
          <a:bodyPr wrap="square">
            <a:spAutoFit/>
          </a:bodyPr>
          <a:lstStyle/>
          <a:p>
            <a:pPr marL="0" marR="0" algn="l">
              <a:spcBef>
                <a:spcPts val="0"/>
              </a:spcBef>
              <a:spcAft>
                <a:spcPts val="0"/>
              </a:spcAft>
            </a:pPr>
            <a:r>
              <a:rPr lang="en-US" b="1" i="0" u="sng" dirty="0">
                <a:solidFill>
                  <a:srgbClr val="000000"/>
                </a:solidFill>
                <a:effectLst/>
                <a:latin typeface="Bookman Old Style" panose="02050604050505020204" pitchFamily="18" charset="0"/>
              </a:rPr>
              <a:t>Endnote 4</a:t>
            </a:r>
            <a:r>
              <a:rPr lang="en-US" b="1" i="0" dirty="0">
                <a:solidFill>
                  <a:srgbClr val="000000"/>
                </a:solidFill>
                <a:effectLst/>
                <a:latin typeface="Bookman Old Style" panose="02050604050505020204" pitchFamily="18" charset="0"/>
              </a:rPr>
              <a:t>:</a:t>
            </a:r>
          </a:p>
          <a:p>
            <a:pPr marL="0" marR="0" algn="l">
              <a:spcBef>
                <a:spcPts val="0"/>
              </a:spcBef>
              <a:spcAft>
                <a:spcPts val="0"/>
              </a:spcAft>
            </a:pPr>
            <a:endParaRPr lang="en-US" b="1" i="0" dirty="0">
              <a:solidFill>
                <a:srgbClr val="000000"/>
              </a:solidFill>
              <a:effectLst/>
              <a:latin typeface="Bookman Old Style" panose="02050604050505020204" pitchFamily="18" charset="0"/>
            </a:endParaRPr>
          </a:p>
          <a:p>
            <a:pPr marL="0" marR="0" algn="just">
              <a:spcBef>
                <a:spcPts val="0"/>
              </a:spcBef>
              <a:spcAft>
                <a:spcPts val="0"/>
              </a:spcAft>
            </a:pPr>
            <a:r>
              <a:rPr lang="en-US" sz="1600" b="1" i="0" dirty="0">
                <a:solidFill>
                  <a:srgbClr val="000000"/>
                </a:solidFill>
                <a:effectLst/>
                <a:latin typeface="Bookman Old Style" panose="02050604050505020204" pitchFamily="18" charset="0"/>
              </a:rPr>
              <a:t>Hawaii Revised Statutes §571-1  Construction and purpose of chapter.</a:t>
            </a:r>
            <a:r>
              <a:rPr lang="en-US" sz="1600" b="0" i="0" dirty="0">
                <a:solidFill>
                  <a:srgbClr val="000000"/>
                </a:solidFill>
                <a:effectLst/>
                <a:latin typeface="Bookman Old Style" panose="02050604050505020204" pitchFamily="18" charset="0"/>
              </a:rPr>
              <a:t>  This chapter shall be liberally construed to the end that children and families whose rights and well-being are jeopardized shall be assisted and protected, and secured in those rights through action by the court; that the court may formulate a plan adapted to the requirements of the child and the child's family and the necessary protection of the community, and may utilize all state and community resources to the extent possible in its implementation.</a:t>
            </a:r>
          </a:p>
          <a:p>
            <a:pPr marL="0" marR="0" algn="just">
              <a:spcBef>
                <a:spcPts val="0"/>
              </a:spcBef>
              <a:spcAft>
                <a:spcPts val="0"/>
              </a:spcAft>
            </a:pPr>
            <a:r>
              <a:rPr lang="en-US" sz="1600" b="0" i="0" dirty="0">
                <a:solidFill>
                  <a:srgbClr val="000000"/>
                </a:solidFill>
                <a:effectLst/>
                <a:latin typeface="Bookman Old Style" panose="02050604050505020204" pitchFamily="18" charset="0"/>
              </a:rPr>
              <a:t>     This chapter creates within this State a system of family courts and </a:t>
            </a:r>
            <a:r>
              <a:rPr lang="en-US" sz="1600" b="1" i="1" dirty="0">
                <a:solidFill>
                  <a:srgbClr val="000000"/>
                </a:solidFill>
                <a:effectLst/>
                <a:latin typeface="Bookman Old Style" panose="02050604050505020204" pitchFamily="18" charset="0"/>
              </a:rPr>
              <a:t>it shall be a policy and purpose of said courts to promote the reconciliation of distressed juveniles with their families, foster the rehabilitation of juveniles in difficulty</a:t>
            </a:r>
            <a:r>
              <a:rPr lang="en-US" sz="1600" b="0" i="0" dirty="0">
                <a:solidFill>
                  <a:srgbClr val="000000"/>
                </a:solidFill>
                <a:effectLst/>
                <a:latin typeface="Bookman Old Style" panose="02050604050505020204" pitchFamily="18" charset="0"/>
              </a:rPr>
              <a:t>, render appropriate punishment to offenders, and reduce juvenile delinquency.  The court shall conduct all proceedings to the end that no adjudication by the court of the status of any child under this chapter shall be deemed a conviction; no such adjudication shall impose any civil disability ordinarily resulting from conviction; no child shall be found guilty or be deemed a criminal by reason of such adjudication; no child shall be charged with crime or be convicted in any court except as otherwise provided in this chapter; and all children found responsible for offenses shall receive dispositions that provide incentive for reform or deterrence from further misconduct, or both.  The disposition made of a child or any evidence given in the court, shall not operate to disqualify the child in any civil service or military application or appointment.  Any evidence given in any case under section 571-11 shall not in any civil, criminal, or other cause in any court be lawful or proper evidence against the child for any purpose whatever except in subsequent cases involving the same child under section 571-11.</a:t>
            </a:r>
          </a:p>
          <a:p>
            <a:pPr marL="0" marR="0" algn="just">
              <a:spcBef>
                <a:spcPts val="0"/>
              </a:spcBef>
              <a:spcAft>
                <a:spcPts val="0"/>
              </a:spcAft>
            </a:pPr>
            <a:r>
              <a:rPr lang="en-US" sz="1600" b="0" i="0" dirty="0">
                <a:solidFill>
                  <a:srgbClr val="000000"/>
                </a:solidFill>
                <a:effectLst/>
                <a:latin typeface="Bookman Old Style" panose="02050604050505020204" pitchFamily="18" charset="0"/>
              </a:rPr>
              <a:t>(Emph</a:t>
            </a:r>
            <a:r>
              <a:rPr lang="en-US" sz="1600" dirty="0">
                <a:solidFill>
                  <a:srgbClr val="000000"/>
                </a:solidFill>
                <a:latin typeface="Bookman Old Style" panose="02050604050505020204" pitchFamily="18" charset="0"/>
              </a:rPr>
              <a:t>asis added.)</a:t>
            </a:r>
            <a:endParaRPr lang="en-US" sz="1600" b="0" i="0" dirty="0">
              <a:solidFill>
                <a:srgbClr val="000000"/>
              </a:solidFill>
              <a:effectLst/>
              <a:latin typeface="Bookman Old Style" panose="02050604050505020204" pitchFamily="18" charset="0"/>
            </a:endParaRPr>
          </a:p>
        </p:txBody>
      </p:sp>
    </p:spTree>
    <p:extLst>
      <p:ext uri="{BB962C8B-B14F-4D97-AF65-F5344CB8AC3E}">
        <p14:creationId xmlns:p14="http://schemas.microsoft.com/office/powerpoint/2010/main" val="25341670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4638" y="709171"/>
            <a:ext cx="9820716" cy="4743222"/>
          </a:xfrm>
          <a:prstGeom prst="rect">
            <a:avLst/>
          </a:prstGeom>
        </p:spPr>
        <p:txBody>
          <a:bodyPr wrap="square">
            <a:spAutoFit/>
          </a:bodyPr>
          <a:lstStyle/>
          <a:p>
            <a:pPr marL="228600" marR="0" algn="just">
              <a:lnSpc>
                <a:spcPct val="107000"/>
              </a:lnSpc>
              <a:spcBef>
                <a:spcPts val="0"/>
              </a:spcBef>
              <a:spcAft>
                <a:spcPts val="800"/>
              </a:spcAft>
            </a:pPr>
            <a:r>
              <a:rPr lang="en-US" sz="2000" b="1" u="sng" dirty="0">
                <a:solidFill>
                  <a:schemeClr val="bg1"/>
                </a:solidFill>
                <a:latin typeface="Bookman Old Style" panose="02050604050505020204" pitchFamily="18" charset="0"/>
                <a:ea typeface="Calibri" panose="020F0502020204030204" pitchFamily="34" charset="0"/>
                <a:cs typeface="Arial" panose="020B0604020202020204" pitchFamily="34" charset="0"/>
              </a:rPr>
              <a:t>Endnote 5</a:t>
            </a:r>
            <a:r>
              <a:rPr lang="en-US" sz="2000" b="1" dirty="0">
                <a:solidFill>
                  <a:schemeClr val="bg1"/>
                </a:solidFill>
                <a:latin typeface="Bookman Old Style" panose="02050604050505020204" pitchFamily="18" charset="0"/>
                <a:ea typeface="Calibri" panose="020F0502020204030204" pitchFamily="34" charset="0"/>
                <a:cs typeface="Arial" panose="020B0604020202020204" pitchFamily="34" charset="0"/>
              </a:rPr>
              <a:t>:</a:t>
            </a:r>
          </a:p>
          <a:p>
            <a:pPr marL="228600" marR="0" algn="just">
              <a:lnSpc>
                <a:spcPct val="107000"/>
              </a:lnSpc>
              <a:spcBef>
                <a:spcPts val="0"/>
              </a:spcBef>
              <a:spcAft>
                <a:spcPts val="800"/>
              </a:spcAft>
            </a:pPr>
            <a:endParaRPr lang="en-US" sz="2000" u="sng" dirty="0">
              <a:solidFill>
                <a:schemeClr val="bg1"/>
              </a:solidFill>
              <a:latin typeface="Bookman Old Style" panose="02050604050505020204" pitchFamily="18" charset="0"/>
              <a:ea typeface="Calibri" panose="020F0502020204030204" pitchFamily="34" charset="0"/>
              <a:cs typeface="Arial" panose="020B0604020202020204" pitchFamily="34" charset="0"/>
            </a:endParaRPr>
          </a:p>
          <a:p>
            <a:pPr marL="228600" marR="0" algn="just">
              <a:lnSpc>
                <a:spcPct val="107000"/>
              </a:lnSpc>
              <a:spcBef>
                <a:spcPts val="0"/>
              </a:spcBef>
              <a:spcAft>
                <a:spcPts val="800"/>
              </a:spcAft>
            </a:pPr>
            <a:r>
              <a:rPr lang="en-US" sz="2000" u="sng" dirty="0">
                <a:solidFill>
                  <a:schemeClr val="bg1"/>
                </a:solidFill>
                <a:latin typeface="Bookman Old Style" panose="02050604050505020204" pitchFamily="18" charset="0"/>
                <a:ea typeface="Calibri" panose="020F0502020204030204" pitchFamily="34" charset="0"/>
                <a:cs typeface="Arial" panose="020B0604020202020204" pitchFamily="34" charset="0"/>
              </a:rPr>
              <a:t>Vision/Mission Statement of the Family Court of the First Circuit</a:t>
            </a:r>
            <a:r>
              <a:rPr lang="en-US" sz="2000" dirty="0">
                <a:solidFill>
                  <a:schemeClr val="bg1"/>
                </a:solidFill>
                <a:latin typeface="Bookman Old Style" panose="02050604050505020204" pitchFamily="18" charset="0"/>
                <a:ea typeface="Calibri" panose="020F0502020204030204" pitchFamily="34" charset="0"/>
                <a:cs typeface="Arial" panose="020B0604020202020204" pitchFamily="34" charset="0"/>
              </a:rPr>
              <a:t>:</a:t>
            </a:r>
          </a:p>
          <a:p>
            <a:pPr marL="228600" marR="0" algn="just">
              <a:lnSpc>
                <a:spcPct val="107000"/>
              </a:lnSpc>
              <a:spcBef>
                <a:spcPts val="0"/>
              </a:spcBef>
              <a:spcAft>
                <a:spcPts val="800"/>
              </a:spcAft>
            </a:pPr>
            <a:endParaRPr lang="en-US" sz="2000" dirty="0">
              <a:solidFill>
                <a:schemeClr val="bg1"/>
              </a:solidFill>
              <a:latin typeface="Bookman Old Style" panose="02050604050505020204" pitchFamily="18" charset="0"/>
              <a:ea typeface="Calibri" panose="020F0502020204030204" pitchFamily="34" charset="0"/>
              <a:cs typeface="Arial" panose="020B0604020202020204" pitchFamily="34" charset="0"/>
            </a:endParaRPr>
          </a:p>
          <a:p>
            <a:pPr marL="690563" marR="0" algn="just">
              <a:lnSpc>
                <a:spcPct val="107000"/>
              </a:lnSpc>
              <a:spcBef>
                <a:spcPts val="0"/>
              </a:spcBef>
              <a:spcAft>
                <a:spcPts val="800"/>
              </a:spcAft>
            </a:pPr>
            <a:r>
              <a:rPr lang="en-US" sz="2000" dirty="0">
                <a:solidFill>
                  <a:schemeClr val="bg1"/>
                </a:solidFill>
                <a:latin typeface="Bookman Old Style" panose="02050604050505020204" pitchFamily="18" charset="0"/>
                <a:ea typeface="Calibri" panose="020F0502020204030204" pitchFamily="34" charset="0"/>
                <a:cs typeface="Arial" panose="020B0604020202020204" pitchFamily="34" charset="0"/>
              </a:rPr>
              <a:t>The mission of the Family Court of the First Circuit is to provide every family, child and individual under its jurisdiction with equal access to fair, efficient, culturally aware, and timely justice.  It is a court committed to therapeutic and restorative justice within the parameters of the law.</a:t>
            </a:r>
          </a:p>
          <a:p>
            <a:pPr marL="690563" marR="0" algn="just">
              <a:lnSpc>
                <a:spcPct val="107000"/>
              </a:lnSpc>
              <a:spcBef>
                <a:spcPts val="0"/>
              </a:spcBef>
              <a:spcAft>
                <a:spcPts val="800"/>
              </a:spcAft>
            </a:pPr>
            <a:endParaRPr lang="en-US" sz="2000" dirty="0">
              <a:solidFill>
                <a:schemeClr val="bg1"/>
              </a:solidFill>
              <a:effectLst/>
              <a:latin typeface="Bookman Old Style" panose="02050604050505020204" pitchFamily="18" charset="0"/>
              <a:ea typeface="Calibri" panose="020F0502020204030204" pitchFamily="34" charset="0"/>
              <a:cs typeface="Arial" panose="020B0604020202020204" pitchFamily="34" charset="0"/>
            </a:endParaRPr>
          </a:p>
          <a:p>
            <a:pPr marL="690563" algn="just">
              <a:lnSpc>
                <a:spcPct val="107000"/>
              </a:lnSpc>
              <a:spcAft>
                <a:spcPts val="800"/>
              </a:spcAft>
            </a:pPr>
            <a:r>
              <a:rPr lang="en-US" sz="2000" dirty="0">
                <a:solidFill>
                  <a:schemeClr val="bg1"/>
                </a:solidFill>
                <a:latin typeface="Bookman Old Style" panose="02050604050505020204" pitchFamily="18" charset="0"/>
                <a:ea typeface="Calibri" panose="020F0502020204030204" pitchFamily="34" charset="0"/>
                <a:cs typeface="Arial" panose="020B0604020202020204" pitchFamily="34" charset="0"/>
              </a:rPr>
              <a:t>Family Court is a place of healing for children and families</a:t>
            </a:r>
            <a:endParaRPr lang="en-US" sz="2000" dirty="0">
              <a:solidFill>
                <a:schemeClr val="bg1"/>
              </a:solidFill>
              <a:effectLst/>
              <a:latin typeface="Bookman Old Style" panose="02050604050505020204" pitchFamily="18" charset="0"/>
              <a:ea typeface="Calibri" panose="020F0502020204030204" pitchFamily="34" charset="0"/>
              <a:cs typeface="Arial" panose="020B0604020202020204" pitchFamily="34" charset="0"/>
            </a:endParaRPr>
          </a:p>
          <a:p>
            <a:pPr marL="228600" marR="0" algn="just">
              <a:lnSpc>
                <a:spcPct val="107000"/>
              </a:lnSpc>
              <a:spcBef>
                <a:spcPts val="0"/>
              </a:spcBef>
              <a:spcAft>
                <a:spcPts val="800"/>
              </a:spcAft>
            </a:pPr>
            <a:endParaRPr lang="en-US" sz="2000" dirty="0">
              <a:effectLst/>
              <a:latin typeface="Bookman Old Style" panose="02050604050505020204" pitchFamily="18" charset="0"/>
              <a:ea typeface="Calibri" panose="020F050202020403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6D22F896-40B5-4ADD-8801-0D06FADFA095}" type="slidenum">
              <a:rPr lang="en-US" smtClean="0"/>
              <a:t>28</a:t>
            </a:fld>
            <a:endParaRPr lang="en-US" dirty="0"/>
          </a:p>
        </p:txBody>
      </p:sp>
    </p:spTree>
    <p:extLst>
      <p:ext uri="{BB962C8B-B14F-4D97-AF65-F5344CB8AC3E}">
        <p14:creationId xmlns:p14="http://schemas.microsoft.com/office/powerpoint/2010/main" val="3359614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9368" y="885334"/>
            <a:ext cx="8686800" cy="4968027"/>
          </a:xfrm>
          <a:prstGeom prst="rect">
            <a:avLst/>
          </a:prstGeom>
        </p:spPr>
        <p:txBody>
          <a:bodyPr wrap="square">
            <a:spAutoFit/>
          </a:bodyPr>
          <a:lstStyle/>
          <a:p>
            <a:pPr algn="just">
              <a:lnSpc>
                <a:spcPct val="107000"/>
              </a:lnSpc>
              <a:spcAft>
                <a:spcPts val="800"/>
              </a:spcAft>
            </a:pPr>
            <a:r>
              <a:rPr lang="en-US" sz="2200" b="1" u="sng"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Key feature of the </a:t>
            </a:r>
            <a:r>
              <a:rPr lang="en-US" sz="2200" b="1" u="sng" dirty="0">
                <a:solidFill>
                  <a:schemeClr val="bg1">
                    <a:lumMod val="95000"/>
                    <a:lumOff val="5000"/>
                  </a:schemeClr>
                </a:solidFill>
                <a:latin typeface="Bookman Old Style" panose="02050604050505020204" pitchFamily="18" charset="0"/>
              </a:rPr>
              <a:t>Hawaii</a:t>
            </a:r>
            <a:r>
              <a:rPr lang="en-US" sz="2200" b="1" u="sng"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 Family Court</a:t>
            </a:r>
            <a:r>
              <a:rPr lang="en-US" sz="2200"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a:t>
            </a:r>
          </a:p>
          <a:p>
            <a:pPr marL="228600" marR="0" algn="just">
              <a:lnSpc>
                <a:spcPct val="107000"/>
              </a:lnSpc>
              <a:spcBef>
                <a:spcPts val="0"/>
              </a:spcBef>
              <a:spcAft>
                <a:spcPts val="800"/>
              </a:spcAft>
            </a:pPr>
            <a:endParaRPr lang="en-US" sz="2200" u="sng"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endParaRPr>
          </a:p>
          <a:p>
            <a:pPr marL="228600" marR="0" algn="just">
              <a:lnSpc>
                <a:spcPct val="107000"/>
              </a:lnSpc>
              <a:spcBef>
                <a:spcPts val="0"/>
              </a:spcBef>
              <a:spcAft>
                <a:spcPts val="800"/>
              </a:spcAft>
            </a:pPr>
            <a:r>
              <a:rPr lang="en-US" sz="2200" b="1" u="sng"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Fully Unified Court</a:t>
            </a:r>
            <a:r>
              <a:rPr lang="en-US" sz="2200" b="1"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 </a:t>
            </a:r>
            <a:r>
              <a:rPr lang="en-US" sz="2200"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 comprehensive subject matter jurisdiction over all civil and criminal matters related to families and children.</a:t>
            </a:r>
          </a:p>
          <a:p>
            <a:pPr marL="228600" marR="0" algn="just">
              <a:lnSpc>
                <a:spcPct val="107000"/>
              </a:lnSpc>
              <a:spcBef>
                <a:spcPts val="0"/>
              </a:spcBef>
              <a:spcAft>
                <a:spcPts val="800"/>
              </a:spcAft>
            </a:pPr>
            <a:endParaRPr lang="en-US" sz="2200"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endParaRPr>
          </a:p>
          <a:p>
            <a:pPr marL="919163" marR="0" indent="-342900" algn="just">
              <a:lnSpc>
                <a:spcPct val="107000"/>
              </a:lnSpc>
              <a:spcBef>
                <a:spcPts val="0"/>
              </a:spcBef>
              <a:spcAft>
                <a:spcPts val="800"/>
              </a:spcAft>
              <a:buFont typeface="Wingdings" panose="05000000000000000000" pitchFamily="2" charset="2"/>
              <a:buChar char="Ø"/>
            </a:pPr>
            <a:r>
              <a:rPr lang="en-US" sz="2200"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In 1965, the concept of a fully unified family court was relatively new in the United States.   Even today, not all family courts in the United States are fully unified.  There is significant variability in the organizational structure of family courts in the United States.</a:t>
            </a:r>
          </a:p>
          <a:p>
            <a:pPr marL="228600" marR="0" algn="just">
              <a:lnSpc>
                <a:spcPct val="107000"/>
              </a:lnSpc>
              <a:spcBef>
                <a:spcPts val="0"/>
              </a:spcBef>
              <a:spcAft>
                <a:spcPts val="800"/>
              </a:spcAft>
            </a:pPr>
            <a:r>
              <a:rPr lang="en-US" sz="2400" dirty="0">
                <a:latin typeface="Calibri" panose="020F0502020204030204" pitchFamily="34"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6D22F896-40B5-4ADD-8801-0D06FADFA095}" type="slidenum">
              <a:rPr lang="en-US" smtClean="0"/>
              <a:t>3</a:t>
            </a:fld>
            <a:endParaRPr lang="en-US" dirty="0"/>
          </a:p>
        </p:txBody>
      </p:sp>
    </p:spTree>
    <p:extLst>
      <p:ext uri="{BB962C8B-B14F-4D97-AF65-F5344CB8AC3E}">
        <p14:creationId xmlns:p14="http://schemas.microsoft.com/office/powerpoint/2010/main" val="1298587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D22F896-40B5-4ADD-8801-0D06FADFA095}" type="slidenum">
              <a:rPr lang="en-US" smtClean="0"/>
              <a:t>4</a:t>
            </a:fld>
            <a:endParaRPr lang="en-US" dirty="0"/>
          </a:p>
        </p:txBody>
      </p:sp>
      <mc:AlternateContent xmlns:mc="http://schemas.openxmlformats.org/markup-compatibility/2006">
        <mc:Choice xmlns:a14="http://schemas.microsoft.com/office/drawing/2010/main" Requires="a14">
          <p:sp>
            <p:nvSpPr>
              <p:cNvPr id="3" name="Rectangle 2"/>
              <p:cNvSpPr/>
              <p:nvPr/>
            </p:nvSpPr>
            <p:spPr>
              <a:xfrm>
                <a:off x="830423" y="784687"/>
                <a:ext cx="10189029" cy="4077911"/>
              </a:xfrm>
              <a:prstGeom prst="rect">
                <a:avLst/>
              </a:prstGeom>
            </p:spPr>
            <p:txBody>
              <a:bodyPr wrap="square">
                <a:spAutoFit/>
              </a:bodyPr>
              <a:lstStyle/>
              <a:p>
                <a:pPr marL="228600" marR="0" algn="ctr">
                  <a:lnSpc>
                    <a:spcPct val="107000"/>
                  </a:lnSpc>
                  <a:spcBef>
                    <a:spcPts val="0"/>
                  </a:spcBef>
                  <a:spcAft>
                    <a:spcPts val="800"/>
                  </a:spcAft>
                </a:pPr>
                <a:r>
                  <a:rPr lang="en-US" sz="2200" b="1" u="sng"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Hawaii Family Court </a:t>
                </a:r>
                <a:r>
                  <a:rPr lang="en-US" sz="2200" b="1" u="sng" dirty="0" err="1">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Jurisdicton</a:t>
                </a:r>
                <a:endParaRPr lang="en-US" sz="2200" b="1" u="sng"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endParaRPr>
              </a:p>
              <a:p>
                <a:pPr marL="228600" marR="0">
                  <a:lnSpc>
                    <a:spcPct val="107000"/>
                  </a:lnSpc>
                  <a:spcBef>
                    <a:spcPts val="0"/>
                  </a:spcBef>
                  <a:spcAft>
                    <a:spcPts val="800"/>
                  </a:spcAft>
                </a:pPr>
                <a:endParaRPr lang="en-US" sz="2200" b="1" u="sng"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endParaRPr>
              </a:p>
              <a:p>
                <a:pPr marL="228600" marR="0">
                  <a:lnSpc>
                    <a:spcPct val="107000"/>
                  </a:lnSpc>
                  <a:spcBef>
                    <a:spcPts val="0"/>
                  </a:spcBef>
                  <a:spcAft>
                    <a:spcPts val="800"/>
                  </a:spcAft>
                </a:pPr>
                <a:r>
                  <a:rPr lang="en-US" sz="2200" b="1" u="sng"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Jurisdiction over “Family Court” Matters:</a:t>
                </a:r>
              </a:p>
              <a:p>
                <a:pPr marL="571500" marR="0" indent="-342900" algn="just">
                  <a:lnSpc>
                    <a:spcPct val="107000"/>
                  </a:lnSpc>
                  <a:spcBef>
                    <a:spcPts val="0"/>
                  </a:spcBef>
                  <a:spcAft>
                    <a:spcPts val="800"/>
                  </a:spcAft>
                  <a:buFont typeface="Wingdings" panose="05000000000000000000" pitchFamily="2" charset="2"/>
                  <a:buChar char="Ø"/>
                </a:pPr>
                <a:r>
                  <a:rPr lang="en-US" sz="2200"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Hawaii Family Court has exclusive original jurisdiction over civil “family court” matters including: marriage dissolution (divorce); child custody; child support, paternity; domestic/family violence; adoptions; guardianships; involuntary hospitalization of incapacitated adults.  It also has criminal jurisdiction over adult crimes involving families and children.</a:t>
                </a:r>
              </a:p>
              <a:p>
                <a:pPr marL="228600" marR="0" algn="just">
                  <a:lnSpc>
                    <a:spcPct val="107000"/>
                  </a:lnSpc>
                  <a:spcBef>
                    <a:spcPts val="0"/>
                  </a:spcBef>
                  <a:spcAft>
                    <a:spcPts val="800"/>
                  </a:spcAft>
                </a:pPr>
                <a:r>
                  <a:rPr lang="en-US" u="sng"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Citation</a:t>
                </a:r>
                <a:r>
                  <a:rPr lang="en-US"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  Hawaii Revised Statutes </a:t>
                </a:r>
                <a14:m>
                  <m:oMath xmlns:m="http://schemas.openxmlformats.org/officeDocument/2006/math">
                    <m:r>
                      <a:rPr lang="en-US" i="1" smtClean="0">
                        <a:solidFill>
                          <a:schemeClr val="bg1">
                            <a:lumMod val="95000"/>
                            <a:lumOff val="5000"/>
                          </a:schemeClr>
                        </a:solidFill>
                        <a:latin typeface="Cambria Math" panose="02040503050406030204" pitchFamily="18" charset="0"/>
                        <a:ea typeface="Calibri" panose="020F0502020204030204" pitchFamily="34" charset="0"/>
                        <a:cs typeface="Times New Roman" panose="02020603050405020304" pitchFamily="18" charset="0"/>
                      </a:rPr>
                      <m:t>§</m:t>
                    </m:r>
                  </m:oMath>
                </a14:m>
                <a:r>
                  <a:rPr lang="en-US" sz="2000"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a:t>
                </a:r>
                <a:r>
                  <a:rPr lang="en-US"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 571-11 and 571-14 (Endnotes 1 and 2)</a:t>
                </a:r>
              </a:p>
            </p:txBody>
          </p:sp>
        </mc:Choice>
        <mc:Fallback>
          <p:sp>
            <p:nvSpPr>
              <p:cNvPr id="3" name="Rectangle 2"/>
              <p:cNvSpPr>
                <a:spLocks noRot="1" noChangeAspect="1" noMove="1" noResize="1" noEditPoints="1" noAdjustHandles="1" noChangeArrowheads="1" noChangeShapeType="1" noTextEdit="1"/>
              </p:cNvSpPr>
              <p:nvPr/>
            </p:nvSpPr>
            <p:spPr>
              <a:xfrm>
                <a:off x="830423" y="784687"/>
                <a:ext cx="10189029" cy="4077911"/>
              </a:xfrm>
              <a:prstGeom prst="rect">
                <a:avLst/>
              </a:prstGeom>
              <a:blipFill>
                <a:blip r:embed="rId2"/>
                <a:stretch>
                  <a:fillRect t="-1046" r="-718" b="-1644"/>
                </a:stretch>
              </a:blipFill>
            </p:spPr>
            <p:txBody>
              <a:bodyPr/>
              <a:lstStyle/>
              <a:p>
                <a:r>
                  <a:rPr lang="en-US">
                    <a:noFill/>
                  </a:rPr>
                  <a:t> </a:t>
                </a:r>
              </a:p>
            </p:txBody>
          </p:sp>
        </mc:Fallback>
      </mc:AlternateContent>
    </p:spTree>
    <p:extLst>
      <p:ext uri="{BB962C8B-B14F-4D97-AF65-F5344CB8AC3E}">
        <p14:creationId xmlns:p14="http://schemas.microsoft.com/office/powerpoint/2010/main" val="4122525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p:cNvSpPr/>
              <p:nvPr/>
            </p:nvSpPr>
            <p:spPr>
              <a:xfrm>
                <a:off x="686555" y="518579"/>
                <a:ext cx="10482187" cy="6236194"/>
              </a:xfrm>
              <a:prstGeom prst="rect">
                <a:avLst/>
              </a:prstGeom>
            </p:spPr>
            <p:txBody>
              <a:bodyPr wrap="square">
                <a:spAutoFit/>
              </a:bodyPr>
              <a:lstStyle/>
              <a:p>
                <a:pPr algn="ctr">
                  <a:lnSpc>
                    <a:spcPct val="107000"/>
                  </a:lnSpc>
                  <a:spcAft>
                    <a:spcPts val="800"/>
                  </a:spcAft>
                </a:pPr>
                <a:r>
                  <a:rPr lang="en-US" b="1"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Juvenile Court Jurisdiction</a:t>
                </a:r>
                <a:r>
                  <a:rPr lang="en-US"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a:t>
                </a:r>
              </a:p>
              <a:p>
                <a:pPr>
                  <a:lnSpc>
                    <a:spcPct val="107000"/>
                  </a:lnSpc>
                  <a:spcAft>
                    <a:spcPts val="800"/>
                  </a:spcAft>
                </a:pPr>
                <a:r>
                  <a:rPr lang="en-US" sz="1600" b="1"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Law Violators</a:t>
                </a:r>
                <a:r>
                  <a:rPr lang="en-US" sz="16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a:t>
                </a:r>
                <a:endParaRPr lang="en-US" sz="1600"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Hawaii Family Court has exclusive jurisdiction over children (less than 18 years of age) who commit violations of the law that would be crimes if committed by an adult.  </a:t>
                </a:r>
              </a:p>
              <a:p>
                <a:pPr marL="514350" indent="-285750" algn="just">
                  <a:lnSpc>
                    <a:spcPct val="107000"/>
                  </a:lnSpc>
                  <a:spcAft>
                    <a:spcPts val="800"/>
                  </a:spcAft>
                  <a:buFont typeface="Wingdings" panose="05000000000000000000" pitchFamily="2" charset="2"/>
                  <a:buChar char="Ø"/>
                </a:pPr>
                <a:r>
                  <a:rPr lang="en-US"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Juvenile law violators are entitled to all constitutional rights and protections that adult criminal defendants have (such as the right to counsel, right against self-incrimination), with some exceptions, including that juveniles do not have the right to a jury trial.  </a:t>
                </a:r>
              </a:p>
              <a:p>
                <a:pPr marL="514350" indent="-285750" algn="just">
                  <a:lnSpc>
                    <a:spcPct val="107000"/>
                  </a:lnSpc>
                  <a:spcAft>
                    <a:spcPts val="800"/>
                  </a:spcAft>
                  <a:buFont typeface="Wingdings" panose="05000000000000000000" pitchFamily="2" charset="2"/>
                  <a:buChar char="Ø"/>
                </a:pPr>
                <a:r>
                  <a:rPr lang="en-US"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The goals of the juvenile justice system focus more on rehabilitation of the child, rather than on punishment.</a:t>
                </a:r>
              </a:p>
              <a:p>
                <a:pPr marL="514350" indent="-285750" algn="just">
                  <a:lnSpc>
                    <a:spcPct val="107000"/>
                  </a:lnSpc>
                  <a:spcAft>
                    <a:spcPts val="800"/>
                  </a:spcAft>
                  <a:buFont typeface="Wingdings" panose="05000000000000000000" pitchFamily="2" charset="2"/>
                  <a:buChar char="Ø"/>
                </a:pPr>
                <a:r>
                  <a:rPr lang="en-US"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Juveniles, however, can be held in custody at a juvenile detention facility operated by the Judiciary or at a youth prison, operated by the State of Hawaii.   Juveniles can also be placed at a non-secure shelter.</a:t>
                </a:r>
              </a:p>
              <a:p>
                <a:pPr marL="514350" indent="-285750" algn="just">
                  <a:lnSpc>
                    <a:spcPct val="107000"/>
                  </a:lnSpc>
                  <a:spcAft>
                    <a:spcPts val="800"/>
                  </a:spcAft>
                  <a:buFont typeface="Wingdings" panose="05000000000000000000" pitchFamily="2" charset="2"/>
                  <a:buChar char="Ø"/>
                </a:pPr>
                <a:r>
                  <a:rPr lang="en-US"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Juvenile law violators can also be placed on probation.   The Judiciary employs probation officers to supervise these youth while they are living in the community.</a:t>
                </a:r>
              </a:p>
              <a:p>
                <a:pPr marL="228600">
                  <a:lnSpc>
                    <a:spcPct val="107000"/>
                  </a:lnSpc>
                  <a:spcAft>
                    <a:spcPts val="800"/>
                  </a:spcAft>
                </a:pPr>
                <a:endParaRPr lang="en-US" u="sng"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endParaRPr>
              </a:p>
              <a:p>
                <a:pPr marL="228600" algn="just">
                  <a:lnSpc>
                    <a:spcPct val="107000"/>
                  </a:lnSpc>
                  <a:spcAft>
                    <a:spcPts val="800"/>
                  </a:spcAft>
                </a:pPr>
                <a:r>
                  <a:rPr lang="en-US" sz="1600" u="sng"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Citation</a:t>
                </a:r>
                <a:r>
                  <a:rPr lang="en-US" sz="1600"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  Hawaii Revised Statutes </a:t>
                </a:r>
                <a14:m>
                  <m:oMath xmlns:m="http://schemas.openxmlformats.org/officeDocument/2006/math">
                    <m:r>
                      <a:rPr lang="en-US" sz="1600" i="1" smtClean="0">
                        <a:solidFill>
                          <a:schemeClr val="bg1">
                            <a:lumMod val="95000"/>
                            <a:lumOff val="5000"/>
                          </a:schemeClr>
                        </a:solidFill>
                        <a:latin typeface="Cambria Math" panose="02040503050406030204" pitchFamily="18" charset="0"/>
                        <a:ea typeface="Calibri" panose="020F0502020204030204" pitchFamily="34" charset="0"/>
                        <a:cs typeface="Times New Roman" panose="02020603050405020304" pitchFamily="18" charset="0"/>
                      </a:rPr>
                      <m:t>§</m:t>
                    </m:r>
                  </m:oMath>
                </a14:m>
                <a:r>
                  <a:rPr lang="en-US" sz="1600"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 571-11 (Endnote 2)</a:t>
                </a:r>
              </a:p>
              <a:p>
                <a:pPr marL="228600">
                  <a:lnSpc>
                    <a:spcPct val="107000"/>
                  </a:lnSpc>
                  <a:spcAft>
                    <a:spcPts val="800"/>
                  </a:spcAft>
                </a:pPr>
                <a:endParaRPr lang="en-US" sz="1600" dirty="0">
                  <a:solidFill>
                    <a:schemeClr val="bg1"/>
                  </a:solidFill>
                  <a:effectLst/>
                  <a:latin typeface="Bookman Old Style" panose="02050604050505020204" pitchFamily="18" charset="0"/>
                  <a:ea typeface="Calibri" panose="020F0502020204030204" pitchFamily="34" charset="0"/>
                  <a:cs typeface="Times New Roman" panose="02020603050405020304" pitchFamily="18" charset="0"/>
                </a:endParaRPr>
              </a:p>
            </p:txBody>
          </p:sp>
        </mc:Choice>
        <mc:Fallback>
          <p:sp>
            <p:nvSpPr>
              <p:cNvPr id="2" name="Rectangle 1"/>
              <p:cNvSpPr>
                <a:spLocks noRot="1" noChangeAspect="1" noMove="1" noResize="1" noEditPoints="1" noAdjustHandles="1" noChangeArrowheads="1" noChangeShapeType="1" noTextEdit="1"/>
              </p:cNvSpPr>
              <p:nvPr/>
            </p:nvSpPr>
            <p:spPr>
              <a:xfrm>
                <a:off x="686555" y="518579"/>
                <a:ext cx="10482187" cy="6236194"/>
              </a:xfrm>
              <a:prstGeom prst="rect">
                <a:avLst/>
              </a:prstGeom>
              <a:blipFill>
                <a:blip r:embed="rId2"/>
                <a:stretch>
                  <a:fillRect l="-524" t="-489" r="-465"/>
                </a:stretch>
              </a:blipFill>
            </p:spPr>
            <p:txBody>
              <a:bodyPr/>
              <a:lstStyle/>
              <a:p>
                <a:r>
                  <a:rPr lang="en-US">
                    <a:noFill/>
                  </a:rPr>
                  <a:t> </a:t>
                </a:r>
              </a:p>
            </p:txBody>
          </p:sp>
        </mc:Fallback>
      </mc:AlternateContent>
      <p:sp>
        <p:nvSpPr>
          <p:cNvPr id="3" name="Slide Number Placeholder 2"/>
          <p:cNvSpPr>
            <a:spLocks noGrp="1"/>
          </p:cNvSpPr>
          <p:nvPr>
            <p:ph type="sldNum" sz="quarter" idx="12"/>
          </p:nvPr>
        </p:nvSpPr>
        <p:spPr/>
        <p:txBody>
          <a:bodyPr/>
          <a:lstStyle/>
          <a:p>
            <a:fld id="{6D22F896-40B5-4ADD-8801-0D06FADFA095}" type="slidenum">
              <a:rPr lang="en-US" smtClean="0"/>
              <a:t>5</a:t>
            </a:fld>
            <a:endParaRPr lang="en-US" dirty="0"/>
          </a:p>
        </p:txBody>
      </p:sp>
    </p:spTree>
    <p:extLst>
      <p:ext uri="{BB962C8B-B14F-4D97-AF65-F5344CB8AC3E}">
        <p14:creationId xmlns:p14="http://schemas.microsoft.com/office/powerpoint/2010/main" val="2609732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p:cNvSpPr/>
              <p:nvPr/>
            </p:nvSpPr>
            <p:spPr>
              <a:xfrm>
                <a:off x="1321624" y="989634"/>
                <a:ext cx="9137991" cy="4053225"/>
              </a:xfrm>
              <a:prstGeom prst="rect">
                <a:avLst/>
              </a:prstGeom>
            </p:spPr>
            <p:txBody>
              <a:bodyPr wrap="square">
                <a:spAutoFit/>
              </a:bodyPr>
              <a:lstStyle/>
              <a:p>
                <a:pPr algn="ctr">
                  <a:lnSpc>
                    <a:spcPct val="107000"/>
                  </a:lnSpc>
                  <a:spcAft>
                    <a:spcPts val="800"/>
                  </a:spcAft>
                </a:pPr>
                <a:r>
                  <a:rPr lang="en-US" b="1"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Juvenile Court Jurisdiction:</a:t>
                </a:r>
                <a:endParaRPr lang="en-US"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b="1"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Status Offenses</a:t>
                </a:r>
                <a:r>
                  <a:rPr lang="en-US"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a:t>
                </a:r>
              </a:p>
              <a:p>
                <a:pPr marL="285750" indent="-285750" algn="just">
                  <a:lnSpc>
                    <a:spcPct val="107000"/>
                  </a:lnSpc>
                  <a:spcAft>
                    <a:spcPts val="800"/>
                  </a:spcAft>
                  <a:buFont typeface="Wingdings" panose="05000000000000000000" pitchFamily="2" charset="2"/>
                  <a:buChar char="Ø"/>
                </a:pPr>
                <a:r>
                  <a:rPr lang="en-US"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Family Court has exclusive jurisdiction over children who commit status offenses.  </a:t>
                </a:r>
              </a:p>
              <a:p>
                <a:pPr marL="285750" indent="-285750" algn="just">
                  <a:lnSpc>
                    <a:spcPct val="107000"/>
                  </a:lnSpc>
                  <a:spcAft>
                    <a:spcPts val="800"/>
                  </a:spcAft>
                  <a:buFont typeface="Wingdings" panose="05000000000000000000" pitchFamily="2" charset="2"/>
                  <a:buChar char="Ø"/>
                </a:pPr>
                <a:r>
                  <a:rPr lang="en-US"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Status offenses are noncriminal acts that are only illegal for a minor to commit. Adults can legally engage in the same behavior. </a:t>
                </a:r>
              </a:p>
              <a:p>
                <a:pPr marL="285750" indent="-285750" algn="just">
                  <a:lnSpc>
                    <a:spcPct val="107000"/>
                  </a:lnSpc>
                  <a:spcAft>
                    <a:spcPts val="800"/>
                  </a:spcAft>
                  <a:buFont typeface="Wingdings" panose="05000000000000000000" pitchFamily="2" charset="2"/>
                  <a:buChar char="Ø"/>
                </a:pPr>
                <a:r>
                  <a:rPr lang="en-US"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Examples of status offenses include: truancy, running away, violating curfew, being beyond the control of a parent. </a:t>
                </a:r>
              </a:p>
              <a:p>
                <a:pPr>
                  <a:lnSpc>
                    <a:spcPct val="107000"/>
                  </a:lnSpc>
                  <a:spcAft>
                    <a:spcPts val="800"/>
                  </a:spcAft>
                </a:pPr>
                <a:endParaRPr lang="en-US" u="sng"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1600" u="sng"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Citation</a:t>
                </a:r>
                <a:r>
                  <a:rPr lang="en-US" sz="1600"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  Hawaii Revised Statutes </a:t>
                </a:r>
                <a14:m>
                  <m:oMath xmlns:m="http://schemas.openxmlformats.org/officeDocument/2006/math">
                    <m:r>
                      <a:rPr lang="en-US" sz="1600" i="1" smtClean="0">
                        <a:solidFill>
                          <a:schemeClr val="bg1">
                            <a:lumMod val="95000"/>
                            <a:lumOff val="5000"/>
                          </a:schemeClr>
                        </a:solidFill>
                        <a:latin typeface="Cambria Math" panose="02040503050406030204" pitchFamily="18" charset="0"/>
                        <a:ea typeface="Calibri" panose="020F0502020204030204" pitchFamily="34" charset="0"/>
                        <a:cs typeface="Times New Roman" panose="02020603050405020304" pitchFamily="18" charset="0"/>
                      </a:rPr>
                      <m:t>§</m:t>
                    </m:r>
                  </m:oMath>
                </a14:m>
                <a:r>
                  <a:rPr lang="en-US" sz="1600"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 571-11 (Endnote 2)</a:t>
                </a:r>
              </a:p>
              <a:p>
                <a:pPr>
                  <a:lnSpc>
                    <a:spcPct val="107000"/>
                  </a:lnSpc>
                  <a:spcAft>
                    <a:spcPts val="800"/>
                  </a:spcAft>
                </a:pPr>
                <a:endParaRPr lang="en-US" dirty="0">
                  <a:solidFill>
                    <a:schemeClr val="bg1"/>
                  </a:solidFill>
                  <a:effectLst/>
                  <a:latin typeface="Bookman Old Style" panose="02050604050505020204" pitchFamily="18" charset="0"/>
                  <a:ea typeface="Calibri" panose="020F0502020204030204" pitchFamily="34" charset="0"/>
                  <a:cs typeface="Times New Roman" panose="02020603050405020304" pitchFamily="18" charset="0"/>
                </a:endParaRPr>
              </a:p>
            </p:txBody>
          </p:sp>
        </mc:Choice>
        <mc:Fallback>
          <p:sp>
            <p:nvSpPr>
              <p:cNvPr id="2" name="Rectangle 1"/>
              <p:cNvSpPr>
                <a:spLocks noRot="1" noChangeAspect="1" noMove="1" noResize="1" noEditPoints="1" noAdjustHandles="1" noChangeArrowheads="1" noChangeShapeType="1" noTextEdit="1"/>
              </p:cNvSpPr>
              <p:nvPr/>
            </p:nvSpPr>
            <p:spPr>
              <a:xfrm>
                <a:off x="1321624" y="989634"/>
                <a:ext cx="9137991" cy="4053225"/>
              </a:xfrm>
              <a:prstGeom prst="rect">
                <a:avLst/>
              </a:prstGeom>
              <a:blipFill>
                <a:blip r:embed="rId2"/>
                <a:stretch>
                  <a:fillRect l="-600" t="-752" r="-534"/>
                </a:stretch>
              </a:blipFill>
            </p:spPr>
            <p:txBody>
              <a:bodyPr/>
              <a:lstStyle/>
              <a:p>
                <a:r>
                  <a:rPr lang="en-US">
                    <a:noFill/>
                  </a:rPr>
                  <a:t> </a:t>
                </a:r>
              </a:p>
            </p:txBody>
          </p:sp>
        </mc:Fallback>
      </mc:AlternateContent>
      <p:sp>
        <p:nvSpPr>
          <p:cNvPr id="3" name="Slide Number Placeholder 2"/>
          <p:cNvSpPr>
            <a:spLocks noGrp="1"/>
          </p:cNvSpPr>
          <p:nvPr>
            <p:ph type="sldNum" sz="quarter" idx="12"/>
          </p:nvPr>
        </p:nvSpPr>
        <p:spPr/>
        <p:txBody>
          <a:bodyPr/>
          <a:lstStyle/>
          <a:p>
            <a:fld id="{6D22F896-40B5-4ADD-8801-0D06FADFA095}" type="slidenum">
              <a:rPr lang="en-US" smtClean="0"/>
              <a:t>6</a:t>
            </a:fld>
            <a:endParaRPr lang="en-US" dirty="0"/>
          </a:p>
        </p:txBody>
      </p:sp>
    </p:spTree>
    <p:extLst>
      <p:ext uri="{BB962C8B-B14F-4D97-AF65-F5344CB8AC3E}">
        <p14:creationId xmlns:p14="http://schemas.microsoft.com/office/powerpoint/2010/main" val="3093676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p:cNvSpPr/>
              <p:nvPr/>
            </p:nvSpPr>
            <p:spPr>
              <a:xfrm>
                <a:off x="686555" y="301690"/>
                <a:ext cx="10444865" cy="6050824"/>
              </a:xfrm>
              <a:prstGeom prst="rect">
                <a:avLst/>
              </a:prstGeom>
            </p:spPr>
            <p:txBody>
              <a:bodyPr wrap="square">
                <a:spAutoFit/>
              </a:bodyPr>
              <a:lstStyle/>
              <a:p>
                <a:pPr marR="0" lvl="0" algn="ctr">
                  <a:lnSpc>
                    <a:spcPct val="107000"/>
                  </a:lnSpc>
                  <a:spcBef>
                    <a:spcPts val="0"/>
                  </a:spcBef>
                  <a:spcAft>
                    <a:spcPts val="800"/>
                  </a:spcAft>
                </a:pPr>
                <a:r>
                  <a:rPr lang="en-US" b="1"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Juvenile Court Jurisdiction</a:t>
                </a:r>
                <a:r>
                  <a:rPr lang="en-US" b="1"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a:t>
                </a:r>
                <a:endParaRPr lang="en-US"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marR="0" lvl="0">
                  <a:lnSpc>
                    <a:spcPct val="107000"/>
                  </a:lnSpc>
                  <a:spcBef>
                    <a:spcPts val="0"/>
                  </a:spcBef>
                  <a:spcAft>
                    <a:spcPts val="800"/>
                  </a:spcAft>
                </a:pPr>
                <a:r>
                  <a:rPr lang="en-US" b="1"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Child Abuse and Neglect</a:t>
                </a:r>
                <a:r>
                  <a:rPr lang="en-US" u="sng"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a:t>
                </a:r>
                <a:endParaRPr lang="en-US"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marL="288925" marR="0" lvl="0" algn="just">
                  <a:lnSpc>
                    <a:spcPct val="107000"/>
                  </a:lnSpc>
                  <a:spcBef>
                    <a:spcPts val="0"/>
                  </a:spcBef>
                  <a:spcAft>
                    <a:spcPts val="800"/>
                  </a:spcAft>
                </a:pPr>
                <a:r>
                  <a:rPr lang="en-US"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The Hawaii Family Court has exclusive jurisdiction over cases involving the abuse or neglect of children by their parents. </a:t>
                </a:r>
                <a:r>
                  <a:rPr lang="en-US" u="sng"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Citation</a:t>
                </a:r>
                <a:r>
                  <a:rPr lang="en-US"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  Hawaii Revised Statutes </a:t>
                </a:r>
                <a14:m>
                  <m:oMath xmlns:m="http://schemas.openxmlformats.org/officeDocument/2006/math">
                    <m:r>
                      <a:rPr lang="en-US" i="1" smtClean="0">
                        <a:solidFill>
                          <a:schemeClr val="bg1">
                            <a:lumMod val="95000"/>
                            <a:lumOff val="5000"/>
                          </a:schemeClr>
                        </a:solidFill>
                        <a:latin typeface="Cambria Math" panose="02040503050406030204" pitchFamily="18" charset="0"/>
                        <a:ea typeface="Calibri" panose="020F0502020204030204" pitchFamily="34" charset="0"/>
                        <a:cs typeface="Times New Roman" panose="02020603050405020304" pitchFamily="18" charset="0"/>
                      </a:rPr>
                      <m:t>§</m:t>
                    </m:r>
                  </m:oMath>
                </a14:m>
                <a:r>
                  <a:rPr lang="en-US"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 571-11 (Endnote 2)</a:t>
                </a:r>
              </a:p>
              <a:p>
                <a:pPr marL="457200" indent="-223838" algn="just">
                  <a:lnSpc>
                    <a:spcPct val="107000"/>
                  </a:lnSpc>
                  <a:spcAft>
                    <a:spcPts val="600"/>
                  </a:spcAft>
                  <a:buFont typeface="Wingdings" panose="05000000000000000000" pitchFamily="2" charset="2"/>
                  <a:buChar char="Ø"/>
                </a:pPr>
                <a:r>
                  <a:rPr lang="en-US"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The purpose of these cases is to protect children who have been neglected or abused by their parents.</a:t>
                </a:r>
              </a:p>
              <a:p>
                <a:pPr marL="457200" indent="-223838" algn="just">
                  <a:lnSpc>
                    <a:spcPct val="107000"/>
                  </a:lnSpc>
                  <a:spcAft>
                    <a:spcPts val="600"/>
                  </a:spcAft>
                  <a:buFont typeface="Wingdings" panose="05000000000000000000" pitchFamily="2" charset="2"/>
                  <a:buChar char="Ø"/>
                </a:pPr>
                <a:r>
                  <a:rPr lang="en-US"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Children who have been abused or neglected can be placed in the foster custody of the State of Hawaii (Child Welfare Services).</a:t>
                </a:r>
              </a:p>
              <a:p>
                <a:pPr marL="457200" indent="-223838" algn="just">
                  <a:lnSpc>
                    <a:spcPct val="107000"/>
                  </a:lnSpc>
                  <a:spcAft>
                    <a:spcPts val="600"/>
                  </a:spcAft>
                  <a:buFont typeface="Wingdings" panose="05000000000000000000" pitchFamily="2" charset="2"/>
                  <a:buChar char="Ø"/>
                </a:pPr>
                <a:r>
                  <a:rPr lang="en-US"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If parents cannot provide a safe home for their children within a reasonable period of time, their parental rights may be terminated.  Their children will then be permanently placed with another family through an adoption or guardianship, typically. </a:t>
                </a:r>
              </a:p>
              <a:p>
                <a:pPr marL="457200" indent="-223838" algn="just">
                  <a:lnSpc>
                    <a:spcPct val="107000"/>
                  </a:lnSpc>
                  <a:spcAft>
                    <a:spcPts val="800"/>
                  </a:spcAft>
                  <a:buFont typeface="Wingdings" panose="05000000000000000000" pitchFamily="2" charset="2"/>
                  <a:buChar char="Ø"/>
                </a:pPr>
                <a:r>
                  <a:rPr lang="en-US"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Parents have a fundamental constitutional right to care for and raise their children.   Because this fundamental right is at risk in child abuse and neglect cases, parents have a constitutional right to legal counsel.   The Family Court provides legal counsel to indigent parents.</a:t>
                </a:r>
              </a:p>
              <a:p>
                <a:pPr marL="457200" indent="-223838" algn="just">
                  <a:lnSpc>
                    <a:spcPct val="107000"/>
                  </a:lnSpc>
                  <a:spcAft>
                    <a:spcPts val="800"/>
                  </a:spcAft>
                  <a:buFont typeface="Wingdings" panose="05000000000000000000" pitchFamily="2" charset="2"/>
                  <a:buChar char="Ø"/>
                </a:pPr>
                <a:r>
                  <a:rPr lang="en-US"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The Family Court also appoints a guardian ad litem to represent the best interests of the children in each case.</a:t>
                </a:r>
                <a:endParaRPr lang="en-US" dirty="0">
                  <a:latin typeface="Bookman Old Style" panose="02050604050505020204" pitchFamily="18" charset="0"/>
                  <a:ea typeface="Calibri" panose="020F0502020204030204" pitchFamily="34" charset="0"/>
                  <a:cs typeface="Times New Roman" panose="02020603050405020304" pitchFamily="18" charset="0"/>
                </a:endParaRPr>
              </a:p>
            </p:txBody>
          </p:sp>
        </mc:Choice>
        <mc:Fallback>
          <p:sp>
            <p:nvSpPr>
              <p:cNvPr id="2" name="Rectangle 1"/>
              <p:cNvSpPr>
                <a:spLocks noRot="1" noChangeAspect="1" noMove="1" noResize="1" noEditPoints="1" noAdjustHandles="1" noChangeArrowheads="1" noChangeShapeType="1" noTextEdit="1"/>
              </p:cNvSpPr>
              <p:nvPr/>
            </p:nvSpPr>
            <p:spPr>
              <a:xfrm>
                <a:off x="686555" y="301690"/>
                <a:ext cx="10444865" cy="6050824"/>
              </a:xfrm>
              <a:prstGeom prst="rect">
                <a:avLst/>
              </a:prstGeom>
              <a:blipFill>
                <a:blip r:embed="rId2"/>
                <a:stretch>
                  <a:fillRect l="-525" t="-504" r="-467" b="-705"/>
                </a:stretch>
              </a:blipFill>
            </p:spPr>
            <p:txBody>
              <a:bodyPr/>
              <a:lstStyle/>
              <a:p>
                <a:r>
                  <a:rPr lang="en-US">
                    <a:noFill/>
                  </a:rPr>
                  <a:t> </a:t>
                </a:r>
              </a:p>
            </p:txBody>
          </p:sp>
        </mc:Fallback>
      </mc:AlternateContent>
      <p:sp>
        <p:nvSpPr>
          <p:cNvPr id="3" name="Slide Number Placeholder 2"/>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2512469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D22F896-40B5-4ADD-8801-0D06FADFA095}" type="slidenum">
              <a:rPr lang="en-US" smtClean="0"/>
              <a:t>8</a:t>
            </a:fld>
            <a:endParaRPr lang="en-US" dirty="0"/>
          </a:p>
        </p:txBody>
      </p:sp>
      <p:sp>
        <p:nvSpPr>
          <p:cNvPr id="3" name="Rectangle 2"/>
          <p:cNvSpPr/>
          <p:nvPr/>
        </p:nvSpPr>
        <p:spPr>
          <a:xfrm>
            <a:off x="1349829" y="967429"/>
            <a:ext cx="9013371" cy="3693319"/>
          </a:xfrm>
          <a:prstGeom prst="rect">
            <a:avLst/>
          </a:prstGeom>
        </p:spPr>
        <p:txBody>
          <a:bodyPr wrap="square">
            <a:spAutoFit/>
          </a:bodyPr>
          <a:lstStyle/>
          <a:p>
            <a:endParaRPr lang="en-US" dirty="0">
              <a:solidFill>
                <a:schemeClr val="bg1">
                  <a:lumMod val="95000"/>
                  <a:lumOff val="5000"/>
                </a:schemeClr>
              </a:solidFill>
              <a:latin typeface="Bookman Old Style" panose="02050604050505020204" pitchFamily="18" charset="0"/>
            </a:endParaRPr>
          </a:p>
          <a:p>
            <a:r>
              <a:rPr lang="en-US" sz="2200" b="1" u="sng" dirty="0">
                <a:solidFill>
                  <a:schemeClr val="bg1">
                    <a:lumMod val="95000"/>
                    <a:lumOff val="5000"/>
                  </a:schemeClr>
                </a:solidFill>
                <a:latin typeface="Bookman Old Style" panose="02050604050505020204" pitchFamily="18" charset="0"/>
              </a:rPr>
              <a:t>Founding Principle of Hawaii’s Unified Family Court</a:t>
            </a:r>
            <a:r>
              <a:rPr lang="en-US" sz="2200" dirty="0">
                <a:solidFill>
                  <a:schemeClr val="bg1">
                    <a:lumMod val="95000"/>
                    <a:lumOff val="5000"/>
                  </a:schemeClr>
                </a:solidFill>
                <a:latin typeface="Bookman Old Style" panose="02050604050505020204" pitchFamily="18" charset="0"/>
              </a:rPr>
              <a:t>:</a:t>
            </a:r>
          </a:p>
          <a:p>
            <a:endParaRPr lang="en-US" sz="2200" dirty="0">
              <a:solidFill>
                <a:schemeClr val="bg1">
                  <a:lumMod val="95000"/>
                  <a:lumOff val="5000"/>
                </a:schemeClr>
              </a:solidFill>
              <a:latin typeface="Bookman Old Style" panose="02050604050505020204" pitchFamily="18" charset="0"/>
            </a:endParaRPr>
          </a:p>
          <a:p>
            <a:pPr marL="285750" indent="-285750" algn="just">
              <a:buFont typeface="Wingdings" panose="05000000000000000000" pitchFamily="2" charset="2"/>
              <a:buChar char="Ø"/>
            </a:pPr>
            <a:r>
              <a:rPr lang="en-US" sz="2200" dirty="0">
                <a:solidFill>
                  <a:schemeClr val="bg1">
                    <a:lumMod val="95000"/>
                    <a:lumOff val="5000"/>
                  </a:schemeClr>
                </a:solidFill>
                <a:latin typeface="Bookman Old Style" panose="02050604050505020204" pitchFamily="18" charset="0"/>
              </a:rPr>
              <a:t>When Hawaii’s unified Family Court was created in 1965, it was given exclusive and comprehensive </a:t>
            </a:r>
            <a:r>
              <a:rPr lang="en-US" sz="2200" dirty="0">
                <a:solidFill>
                  <a:schemeClr val="bg1">
                    <a:lumMod val="95000"/>
                    <a:lumOff val="5000"/>
                  </a:schemeClr>
                </a:solidFill>
                <a:latin typeface="Bookman Old Style" panose="02050604050505020204" pitchFamily="18" charset="0"/>
                <a:ea typeface="Calibri" panose="020F0502020204030204" pitchFamily="34" charset="0"/>
                <a:cs typeface="Times New Roman" panose="02020603050405020304" pitchFamily="18" charset="0"/>
              </a:rPr>
              <a:t>subject matter jurisdiction over all civil and criminal matters related to families and children</a:t>
            </a:r>
            <a:r>
              <a:rPr lang="en-US" sz="2200" dirty="0">
                <a:solidFill>
                  <a:schemeClr val="bg1">
                    <a:lumMod val="95000"/>
                    <a:lumOff val="5000"/>
                  </a:schemeClr>
                </a:solidFill>
                <a:latin typeface="Bookman Old Style" panose="02050604050505020204" pitchFamily="18" charset="0"/>
              </a:rPr>
              <a:t> based on the </a:t>
            </a:r>
            <a:r>
              <a:rPr lang="en-US" sz="2200" u="sng" dirty="0">
                <a:solidFill>
                  <a:schemeClr val="bg1">
                    <a:lumMod val="95000"/>
                    <a:lumOff val="5000"/>
                  </a:schemeClr>
                </a:solidFill>
                <a:latin typeface="Bookman Old Style" panose="02050604050505020204" pitchFamily="18" charset="0"/>
              </a:rPr>
              <a:t>principle belief that a unified Family Court is the optimal organizational structure to help children and families -- which is the fundamental goal of Hawaii Family Court </a:t>
            </a:r>
            <a:r>
              <a:rPr lang="en-US" sz="2200" dirty="0">
                <a:solidFill>
                  <a:schemeClr val="bg1">
                    <a:lumMod val="95000"/>
                    <a:lumOff val="5000"/>
                  </a:schemeClr>
                </a:solidFill>
                <a:latin typeface="Bookman Old Style" panose="02050604050505020204" pitchFamily="18" charset="0"/>
              </a:rPr>
              <a:t>(Endnote 5).</a:t>
            </a:r>
          </a:p>
          <a:p>
            <a:endParaRPr lang="en-US" dirty="0">
              <a:solidFill>
                <a:schemeClr val="bg1">
                  <a:lumMod val="95000"/>
                  <a:lumOff val="5000"/>
                </a:schemeClr>
              </a:solidFill>
              <a:latin typeface="Bookman Old Style" panose="02050604050505020204" pitchFamily="18" charset="0"/>
            </a:endParaRPr>
          </a:p>
        </p:txBody>
      </p:sp>
    </p:spTree>
    <p:extLst>
      <p:ext uri="{BB962C8B-B14F-4D97-AF65-F5344CB8AC3E}">
        <p14:creationId xmlns:p14="http://schemas.microsoft.com/office/powerpoint/2010/main" val="4076030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78D2454-D62B-442C-A81B-B1351ECE2055}"/>
              </a:ext>
            </a:extLst>
          </p:cNvPr>
          <p:cNvSpPr>
            <a:spLocks noGrp="1"/>
          </p:cNvSpPr>
          <p:nvPr>
            <p:ph type="sldNum" sz="quarter" idx="12"/>
          </p:nvPr>
        </p:nvSpPr>
        <p:spPr/>
        <p:txBody>
          <a:bodyPr/>
          <a:lstStyle/>
          <a:p>
            <a:fld id="{6D22F896-40B5-4ADD-8801-0D06FADFA095}" type="slidenum">
              <a:rPr lang="en-US" smtClean="0"/>
              <a:t>9</a:t>
            </a:fld>
            <a:endParaRPr lang="en-US" dirty="0"/>
          </a:p>
        </p:txBody>
      </p:sp>
      <p:sp>
        <p:nvSpPr>
          <p:cNvPr id="4" name="TextBox 3">
            <a:extLst>
              <a:ext uri="{FF2B5EF4-FFF2-40B4-BE49-F238E27FC236}">
                <a16:creationId xmlns:a16="http://schemas.microsoft.com/office/drawing/2014/main" id="{271D2B1D-1F8A-4F89-BC59-C7B857FF0A0A}"/>
              </a:ext>
            </a:extLst>
          </p:cNvPr>
          <p:cNvSpPr txBox="1"/>
          <p:nvPr/>
        </p:nvSpPr>
        <p:spPr>
          <a:xfrm>
            <a:off x="914400" y="1412930"/>
            <a:ext cx="9890449" cy="2800767"/>
          </a:xfrm>
          <a:prstGeom prst="rect">
            <a:avLst/>
          </a:prstGeom>
          <a:noFill/>
        </p:spPr>
        <p:txBody>
          <a:bodyPr wrap="square">
            <a:spAutoFit/>
          </a:bodyPr>
          <a:lstStyle/>
          <a:p>
            <a:r>
              <a:rPr lang="en-US" sz="2200" b="1" u="sng" dirty="0">
                <a:solidFill>
                  <a:schemeClr val="bg1">
                    <a:lumMod val="95000"/>
                    <a:lumOff val="5000"/>
                  </a:schemeClr>
                </a:solidFill>
                <a:latin typeface="Bookman Old Style" panose="02050604050505020204" pitchFamily="18" charset="0"/>
              </a:rPr>
              <a:t>Goal of Presentation</a:t>
            </a:r>
            <a:r>
              <a:rPr lang="en-US" sz="2200" b="1" dirty="0">
                <a:solidFill>
                  <a:schemeClr val="bg1">
                    <a:lumMod val="95000"/>
                    <a:lumOff val="5000"/>
                  </a:schemeClr>
                </a:solidFill>
                <a:latin typeface="Bookman Old Style" panose="02050604050505020204" pitchFamily="18" charset="0"/>
              </a:rPr>
              <a:t>:</a:t>
            </a:r>
            <a:endParaRPr lang="en-US" sz="2200" b="1" u="sng" dirty="0">
              <a:solidFill>
                <a:schemeClr val="bg1">
                  <a:lumMod val="95000"/>
                  <a:lumOff val="5000"/>
                </a:schemeClr>
              </a:solidFill>
              <a:latin typeface="Bookman Old Style" panose="02050604050505020204" pitchFamily="18" charset="0"/>
            </a:endParaRPr>
          </a:p>
          <a:p>
            <a:endParaRPr lang="en-US" sz="2200" dirty="0">
              <a:solidFill>
                <a:schemeClr val="bg1">
                  <a:lumMod val="95000"/>
                  <a:lumOff val="5000"/>
                </a:schemeClr>
              </a:solidFill>
              <a:latin typeface="Bookman Old Style" panose="02050604050505020204" pitchFamily="18" charset="0"/>
            </a:endParaRPr>
          </a:p>
          <a:p>
            <a:pPr algn="just"/>
            <a:r>
              <a:rPr lang="en-US" sz="2200" dirty="0">
                <a:solidFill>
                  <a:schemeClr val="bg1">
                    <a:lumMod val="95000"/>
                    <a:lumOff val="5000"/>
                  </a:schemeClr>
                </a:solidFill>
                <a:latin typeface="Bookman Old Style" panose="02050604050505020204" pitchFamily="18" charset="0"/>
              </a:rPr>
              <a:t>Because both of our courts (Hawaii and Mongolia) share the same goals and values of helping families and children, my goal in this presentation is to share </a:t>
            </a:r>
            <a:r>
              <a:rPr lang="en-US" sz="2200" u="sng" dirty="0">
                <a:solidFill>
                  <a:schemeClr val="bg1">
                    <a:lumMod val="95000"/>
                    <a:lumOff val="5000"/>
                  </a:schemeClr>
                </a:solidFill>
                <a:latin typeface="Bookman Old Style" panose="02050604050505020204" pitchFamily="18" charset="0"/>
              </a:rPr>
              <a:t>some</a:t>
            </a:r>
            <a:r>
              <a:rPr lang="en-US" sz="2200" dirty="0">
                <a:solidFill>
                  <a:schemeClr val="bg1">
                    <a:lumMod val="95000"/>
                    <a:lumOff val="5000"/>
                  </a:schemeClr>
                </a:solidFill>
                <a:latin typeface="Bookman Old Style" panose="02050604050505020204" pitchFamily="18" charset="0"/>
              </a:rPr>
              <a:t> of the features and experiences of Hawaii’s unified Family Court, which may be useful to the Mongolian Judiciary as it prepares to implement its unified Family and Juvenile Court. </a:t>
            </a:r>
          </a:p>
        </p:txBody>
      </p:sp>
    </p:spTree>
    <p:extLst>
      <p:ext uri="{BB962C8B-B14F-4D97-AF65-F5344CB8AC3E}">
        <p14:creationId xmlns:p14="http://schemas.microsoft.com/office/powerpoint/2010/main" val="1029402037"/>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2195</TotalTime>
  <Words>4271</Words>
  <Application>Microsoft Office PowerPoint</Application>
  <PresentationFormat>Widescreen</PresentationFormat>
  <Paragraphs>247</Paragraphs>
  <Slides>28</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Arial</vt:lpstr>
      <vt:lpstr>Bookman Old Style</vt:lpstr>
      <vt:lpstr>Calibri</vt:lpstr>
      <vt:lpstr>Cambria Math</vt:lpstr>
      <vt:lpstr>Century Gothic</vt:lpstr>
      <vt:lpstr>Times New Roman</vt:lpstr>
      <vt:lpstr>Wingdings</vt:lpstr>
      <vt:lpstr>Wingdings 3</vt:lpstr>
      <vt:lpstr>Slice</vt:lpstr>
      <vt:lpstr>     UNIFIED FAMILY AND JUVENILE COURT:    Perspectives from Hawaii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Hawai`I Family Court</dc:title>
  <dc:creator>Matthew J. Viola</dc:creator>
  <cp:lastModifiedBy>Amarjargal Ganbold</cp:lastModifiedBy>
  <cp:revision>170</cp:revision>
  <cp:lastPrinted>2025-05-15T01:21:00Z</cp:lastPrinted>
  <dcterms:created xsi:type="dcterms:W3CDTF">2024-11-13T21:22:03Z</dcterms:created>
  <dcterms:modified xsi:type="dcterms:W3CDTF">2025-06-23T07:46:41Z</dcterms:modified>
</cp:coreProperties>
</file>