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9" r:id="rId2"/>
  </p:sldMasterIdLst>
  <p:notesMasterIdLst>
    <p:notesMasterId r:id="rId43"/>
  </p:notesMasterIdLst>
  <p:sldIdLst>
    <p:sldId id="256" r:id="rId3"/>
    <p:sldId id="257" r:id="rId4"/>
    <p:sldId id="331" r:id="rId5"/>
    <p:sldId id="332" r:id="rId6"/>
    <p:sldId id="366" r:id="rId7"/>
    <p:sldId id="335" r:id="rId8"/>
    <p:sldId id="356" r:id="rId9"/>
    <p:sldId id="334" r:id="rId10"/>
    <p:sldId id="369" r:id="rId11"/>
    <p:sldId id="368" r:id="rId12"/>
    <p:sldId id="333" r:id="rId13"/>
    <p:sldId id="337" r:id="rId14"/>
    <p:sldId id="340" r:id="rId15"/>
    <p:sldId id="339" r:id="rId16"/>
    <p:sldId id="260" r:id="rId17"/>
    <p:sldId id="296" r:id="rId18"/>
    <p:sldId id="298" r:id="rId19"/>
    <p:sldId id="259" r:id="rId20"/>
    <p:sldId id="341" r:id="rId21"/>
    <p:sldId id="342" r:id="rId22"/>
    <p:sldId id="297" r:id="rId23"/>
    <p:sldId id="317" r:id="rId24"/>
    <p:sldId id="343" r:id="rId25"/>
    <p:sldId id="351" r:id="rId26"/>
    <p:sldId id="258" r:id="rId27"/>
    <p:sldId id="357" r:id="rId28"/>
    <p:sldId id="344" r:id="rId29"/>
    <p:sldId id="348" r:id="rId30"/>
    <p:sldId id="295" r:id="rId31"/>
    <p:sldId id="345" r:id="rId32"/>
    <p:sldId id="365" r:id="rId33"/>
    <p:sldId id="347" r:id="rId34"/>
    <p:sldId id="363" r:id="rId35"/>
    <p:sldId id="346" r:id="rId36"/>
    <p:sldId id="352" r:id="rId37"/>
    <p:sldId id="261" r:id="rId38"/>
    <p:sldId id="359" r:id="rId39"/>
    <p:sldId id="360" r:id="rId40"/>
    <p:sldId id="367" r:id="rId41"/>
    <p:sldId id="370" r:id="rId42"/>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F8F7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93506" autoAdjust="0"/>
  </p:normalViewPr>
  <p:slideViewPr>
    <p:cSldViewPr snapToGrid="0">
      <p:cViewPr varScale="1">
        <p:scale>
          <a:sx n="102" d="100"/>
          <a:sy n="102" d="100"/>
        </p:scale>
        <p:origin x="156" y="108"/>
      </p:cViewPr>
      <p:guideLst/>
    </p:cSldViewPr>
  </p:slideViewPr>
  <p:outlineViewPr>
    <p:cViewPr>
      <p:scale>
        <a:sx n="33" d="100"/>
        <a:sy n="33" d="100"/>
      </p:scale>
      <p:origin x="0" y="-509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9542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1"/>
            <a:ext cx="2971800" cy="495428"/>
          </a:xfrm>
          <a:prstGeom prst="rect">
            <a:avLst/>
          </a:prstGeom>
        </p:spPr>
        <p:txBody>
          <a:bodyPr vert="horz" lIns="91440" tIns="45720" rIns="91440" bIns="45720" rtlCol="0"/>
          <a:lstStyle>
            <a:lvl1pPr algn="r">
              <a:defRPr sz="1200"/>
            </a:lvl1pPr>
          </a:lstStyle>
          <a:p>
            <a:fld id="{03A6C279-BD2B-4A54-BCCD-1E28ABE48A3F}" type="datetimeFigureOut">
              <a:rPr kumimoji="1" lang="ja-JP" altLang="en-US" smtClean="0"/>
              <a:t>2025/6/23</a:t>
            </a:fld>
            <a:endParaRPr kumimoji="1" lang="ja-JP" altLang="en-US"/>
          </a:p>
        </p:txBody>
      </p:sp>
      <p:sp>
        <p:nvSpPr>
          <p:cNvPr id="4" name="スライド イメージ プレースホルダー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824"/>
            <a:ext cx="2971800" cy="4954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4"/>
            <a:ext cx="2971800" cy="495428"/>
          </a:xfrm>
          <a:prstGeom prst="rect">
            <a:avLst/>
          </a:prstGeom>
        </p:spPr>
        <p:txBody>
          <a:bodyPr vert="horz" lIns="91440" tIns="45720" rIns="91440" bIns="45720" rtlCol="0" anchor="b"/>
          <a:lstStyle>
            <a:lvl1pPr algn="r">
              <a:defRPr sz="1200"/>
            </a:lvl1pPr>
          </a:lstStyle>
          <a:p>
            <a:fld id="{B9C72A11-AE20-46DF-89CC-59937647B8C9}" type="slidenum">
              <a:rPr kumimoji="1" lang="ja-JP" altLang="en-US" smtClean="0"/>
              <a:t>‹#›</a:t>
            </a:fld>
            <a:endParaRPr kumimoji="1" lang="ja-JP" altLang="en-US"/>
          </a:p>
        </p:txBody>
      </p:sp>
    </p:spTree>
    <p:extLst>
      <p:ext uri="{BB962C8B-B14F-4D97-AF65-F5344CB8AC3E}">
        <p14:creationId xmlns:p14="http://schemas.microsoft.com/office/powerpoint/2010/main" val="15553256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1</a:t>
            </a:fld>
            <a:endParaRPr kumimoji="1" lang="ja-JP" altLang="en-US"/>
          </a:p>
        </p:txBody>
      </p:sp>
    </p:spTree>
    <p:extLst>
      <p:ext uri="{BB962C8B-B14F-4D97-AF65-F5344CB8AC3E}">
        <p14:creationId xmlns:p14="http://schemas.microsoft.com/office/powerpoint/2010/main" val="1944265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-Agreement of divorce and parental authority, </a:t>
            </a:r>
          </a:p>
          <a:p>
            <a:r>
              <a:rPr kumimoji="1" lang="en-US" altLang="ja-JP" dirty="0"/>
              <a:t>   paper work submitted at city hall, no court involvement</a:t>
            </a:r>
          </a:p>
          <a:p>
            <a:endParaRPr kumimoji="1" lang="en-US" altLang="ja-JP" dirty="0"/>
          </a:p>
          <a:p>
            <a:r>
              <a:rPr kumimoji="1" lang="en-US" altLang="ja-JP" dirty="0"/>
              <a:t>-If no agreement of divorce, a party need to got to family court to have conciliation with the other party (mandatory divorce conciliation).</a:t>
            </a:r>
          </a:p>
          <a:p>
            <a:r>
              <a:rPr kumimoji="1" lang="en-US" altLang="ja-JP" dirty="0"/>
              <a:t>-Family courts provide family conciliation services to deal with divorce and related issues</a:t>
            </a:r>
          </a:p>
          <a:p>
            <a:endParaRPr kumimoji="1" lang="en-US" altLang="ja-JP" dirty="0"/>
          </a:p>
          <a:p>
            <a:endParaRPr kumimoji="1" lang="en-US" altLang="ja-JP" dirty="0"/>
          </a:p>
          <a:p>
            <a:r>
              <a:rPr kumimoji="1" lang="en-US" altLang="ja-JP" dirty="0"/>
              <a:t> -When conciliation make no agreement, parties can move to the divorce litigation</a:t>
            </a:r>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12</a:t>
            </a:fld>
            <a:endParaRPr kumimoji="1" lang="ja-JP" altLang="en-US"/>
          </a:p>
        </p:txBody>
      </p:sp>
    </p:spTree>
    <p:extLst>
      <p:ext uri="{BB962C8B-B14F-4D97-AF65-F5344CB8AC3E}">
        <p14:creationId xmlns:p14="http://schemas.microsoft.com/office/powerpoint/2010/main" val="194327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13</a:t>
            </a:fld>
            <a:endParaRPr kumimoji="1" lang="ja-JP" altLang="en-US"/>
          </a:p>
        </p:txBody>
      </p:sp>
    </p:spTree>
    <p:extLst>
      <p:ext uri="{BB962C8B-B14F-4D97-AF65-F5344CB8AC3E}">
        <p14:creationId xmlns:p14="http://schemas.microsoft.com/office/powerpoint/2010/main" val="427364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14</a:t>
            </a:fld>
            <a:endParaRPr kumimoji="1" lang="ja-JP" altLang="en-US"/>
          </a:p>
        </p:txBody>
      </p:sp>
    </p:spTree>
    <p:extLst>
      <p:ext uri="{BB962C8B-B14F-4D97-AF65-F5344CB8AC3E}">
        <p14:creationId xmlns:p14="http://schemas.microsoft.com/office/powerpoint/2010/main" val="86766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400" y="803275"/>
            <a:ext cx="7162800" cy="4029075"/>
          </a:xfrm>
        </p:spPr>
      </p:sp>
      <p:sp>
        <p:nvSpPr>
          <p:cNvPr id="3" name="ノート プレースホルダー 2"/>
          <p:cNvSpPr>
            <a:spLocks noGrp="1"/>
          </p:cNvSpPr>
          <p:nvPr>
            <p:ph type="body" idx="1"/>
          </p:nvPr>
        </p:nvSpPr>
        <p:spPr/>
        <p:txBody>
          <a:bodyPr/>
          <a:lstStyle/>
          <a:p>
            <a:pPr marL="139700" indent="0">
              <a:buNone/>
            </a:pPr>
            <a:r>
              <a:rPr kumimoji="1" lang="en-US" altLang="ja-JP" dirty="0"/>
              <a:t>Structural issues of gender-based violence at home and social relations is gradually recognized in Japanese society</a:t>
            </a:r>
          </a:p>
          <a:p>
            <a:pPr marL="139700" indent="0">
              <a:buNone/>
            </a:pPr>
            <a:r>
              <a:rPr kumimoji="1" lang="en-US" altLang="ja-JP" dirty="0"/>
              <a:t>Parents are getting critical to ’ right consciousness and sense of unfairness rose due to increased access to the information about other countries’ divorce law and practice that seem more “fair” than Japanese practice.  </a:t>
            </a:r>
          </a:p>
          <a:p>
            <a:pPr marL="139700" indent="0">
              <a:buNone/>
            </a:pPr>
            <a:r>
              <a:rPr kumimoji="1" lang="en-US" altLang="ja-JP" dirty="0"/>
              <a:t>Japan ranked 120th among 156 countries in the gender gap rankings in 2021, remaining in last place among major advanced economies, a Swiss-based think tank said Wednesday.</a:t>
            </a:r>
          </a:p>
          <a:p>
            <a:pPr marL="139700" indent="0">
              <a:buNone/>
            </a:pPr>
            <a:r>
              <a:rPr kumimoji="1" lang="en-US" altLang="ja-JP" dirty="0"/>
              <a:t>Japan inched up one place from 121st in 2019, when the ranking was based on 153 countries, but stood far behind Italy, the next worst-ranked member of the Group of Seven industrialized countries, in 63rd place. The World Economic Forum said the level of women's participation in the political and economic arenas remains low in Japan.</a:t>
            </a:r>
          </a:p>
          <a:p>
            <a:pPr marL="139700" indent="0">
              <a:buNone/>
            </a:pPr>
            <a:r>
              <a:rPr kumimoji="1" lang="en-US" altLang="ja-JP" dirty="0"/>
              <a:t>Sharing house and child care work between moms and dads is quite immature in Japan.</a:t>
            </a:r>
            <a:r>
              <a:rPr kumimoji="1" lang="ja-JP" altLang="en-US" dirty="0"/>
              <a:t>　</a:t>
            </a:r>
            <a:r>
              <a:rPr kumimoji="1" lang="en-US" altLang="ja-JP" dirty="0"/>
              <a:t>due to the social expectation for men’s full-commitment to work and lower economic status of mothers (Japan ranks 120th in gender gap index, lowest among G7.)</a:t>
            </a:r>
          </a:p>
          <a:p>
            <a:pPr marL="139700" indent="0">
              <a:buNone/>
            </a:pPr>
            <a:r>
              <a:rPr kumimoji="1" lang="en-US" altLang="ja-JP" dirty="0"/>
              <a:t>Family courts have to take the responsibility of dispute resolution as the “last resort” more often than before.</a:t>
            </a:r>
          </a:p>
          <a:p>
            <a:pPr marL="139700" indent="0">
              <a:buNone/>
            </a:pPr>
            <a:endParaRPr kumimoji="1" lang="ja-JP" altLang="en-US" dirty="0"/>
          </a:p>
        </p:txBody>
      </p:sp>
    </p:spTree>
    <p:extLst>
      <p:ext uri="{BB962C8B-B14F-4D97-AF65-F5344CB8AC3E}">
        <p14:creationId xmlns:p14="http://schemas.microsoft.com/office/powerpoint/2010/main" val="665711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400" y="803275"/>
            <a:ext cx="7162800" cy="4029075"/>
          </a:xfrm>
        </p:spPr>
      </p:sp>
      <p:sp>
        <p:nvSpPr>
          <p:cNvPr id="3" name="ノート プレースホルダー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ja-JP" sz="1100" dirty="0">
                <a:latin typeface="Raleway" pitchFamily="2" charset="0"/>
                <a:cs typeface="Microsoft Tai Le" panose="020B0502040204020203" pitchFamily="34" charset="0"/>
              </a:rPr>
              <a:t>Structural issues of gender-based violence at home and social relations is gradually recognized in Japanese society</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ja-JP" sz="1100" dirty="0">
                <a:latin typeface="Raleway" pitchFamily="2" charset="0"/>
                <a:cs typeface="Microsoft Tai Le" panose="020B0502040204020203" pitchFamily="34" charset="0"/>
              </a:rPr>
              <a:t>Parents are getting critical to ’ right consciousness and sense of unfairness rose due to increased access to the information about other countries’ divorce law and practice that seem more “fair” than Japanese practice.  </a:t>
            </a:r>
          </a:p>
          <a:p>
            <a:pPr algn="l"/>
            <a:r>
              <a:rPr lang="en-US" altLang="ja-JP" b="0" i="0" dirty="0">
                <a:solidFill>
                  <a:srgbClr val="454545"/>
                </a:solidFill>
                <a:effectLst/>
                <a:latin typeface="Open Sans" panose="020B0606030504020204" pitchFamily="34" charset="0"/>
              </a:rPr>
              <a:t>Japan ranked 120th among 156 countries in the gender gap rankings in 2021, remaining in last place among major advanced economies, a Swiss-based think tank said Wednesday.</a:t>
            </a:r>
          </a:p>
          <a:p>
            <a:pPr algn="l"/>
            <a:r>
              <a:rPr lang="en-US" altLang="ja-JP" b="0" i="0" dirty="0">
                <a:solidFill>
                  <a:srgbClr val="454545"/>
                </a:solidFill>
                <a:effectLst/>
                <a:latin typeface="Open Sans" panose="020B0606030504020204" pitchFamily="34" charset="0"/>
              </a:rPr>
              <a:t>Japan inched up one place from 121st in 2019, when the ranking was based on 153 countries, but stood far behind Italy, the next worst-ranked member of the Group of Seven industrialized countries, in 63rd place. The World Economic Forum said the level of women's participation in the political and economic arenas remains low in Japan.</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ja-JP" sz="1100" dirty="0"/>
              <a:t>Sharing house and child care work between moms and dads is quite immature in Japan.</a:t>
            </a:r>
            <a:r>
              <a:rPr lang="ja-JP" altLang="en-US" sz="1100" dirty="0"/>
              <a:t>　</a:t>
            </a:r>
            <a:r>
              <a:rPr lang="en-US" altLang="ja-JP" sz="1100" dirty="0"/>
              <a:t>due to the social expectation for men’s full-commitment to work and lower economic status of mothers (Japan ranks 120</a:t>
            </a:r>
            <a:r>
              <a:rPr lang="en-US" altLang="ja-JP" sz="1100" baseline="30000" dirty="0"/>
              <a:t>th</a:t>
            </a:r>
            <a:r>
              <a:rPr lang="en-US" altLang="ja-JP" sz="1100" dirty="0"/>
              <a:t> in gender gap index, lowest among G7.)</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ja-JP" sz="1100" dirty="0">
                <a:solidFill>
                  <a:srgbClr val="FF0000"/>
                </a:solidFill>
              </a:rPr>
              <a:t>Family courts have to take the responsibility of dispute resolution as the “last resort” more often than before</a:t>
            </a:r>
            <a:r>
              <a:rPr lang="en-US" altLang="ja-JP" sz="1100" dirty="0"/>
              <a:t>.</a:t>
            </a:r>
          </a:p>
          <a:p>
            <a:endParaRPr kumimoji="1" lang="ja-JP" altLang="en-US" dirty="0"/>
          </a:p>
        </p:txBody>
      </p:sp>
    </p:spTree>
    <p:extLst>
      <p:ext uri="{BB962C8B-B14F-4D97-AF65-F5344CB8AC3E}">
        <p14:creationId xmlns:p14="http://schemas.microsoft.com/office/powerpoint/2010/main" val="59888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18</a:t>
            </a:fld>
            <a:endParaRPr kumimoji="1" lang="ja-JP" altLang="en-US"/>
          </a:p>
        </p:txBody>
      </p:sp>
    </p:spTree>
    <p:extLst>
      <p:ext uri="{BB962C8B-B14F-4D97-AF65-F5344CB8AC3E}">
        <p14:creationId xmlns:p14="http://schemas.microsoft.com/office/powerpoint/2010/main" val="257573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-40 % are currently without jobs (housewives and retired people)</a:t>
            </a:r>
          </a:p>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19</a:t>
            </a:fld>
            <a:endParaRPr kumimoji="1" lang="ja-JP" altLang="en-US"/>
          </a:p>
        </p:txBody>
      </p:sp>
    </p:spTree>
    <p:extLst>
      <p:ext uri="{BB962C8B-B14F-4D97-AF65-F5344CB8AC3E}">
        <p14:creationId xmlns:p14="http://schemas.microsoft.com/office/powerpoint/2010/main" val="446169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調停の成立率はどのくらい？</a:t>
            </a:r>
            <a:endParaRPr kumimoji="1" lang="en-US" altLang="ja-JP" dirty="0"/>
          </a:p>
          <a:p>
            <a:r>
              <a:rPr kumimoji="1" lang="en-US" altLang="ja-JP" dirty="0"/>
              <a:t>-Conciliation agreement has the same effect as a final and binding judicial decision.</a:t>
            </a:r>
          </a:p>
          <a:p>
            <a:r>
              <a:rPr kumimoji="1" lang="en-US" altLang="ja-JP" dirty="0"/>
              <a:t>-If custody conciliation fails, custody matters are referred automatically to the adjudication process. </a:t>
            </a:r>
          </a:p>
          <a:p>
            <a:endParaRPr kumimoji="1" lang="en-US" altLang="ja-JP" dirty="0"/>
          </a:p>
          <a:p>
            <a:endParaRPr kumimoji="1" lang="en-US" altLang="ja-JP" dirty="0"/>
          </a:p>
          <a:p>
            <a:r>
              <a:rPr lang="ja-JP" altLang="en-US" dirty="0"/>
              <a:t>成立が</a:t>
            </a:r>
            <a:r>
              <a:rPr lang="en-US" altLang="ja-JP" dirty="0"/>
              <a:t>46.3</a:t>
            </a:r>
            <a:r>
              <a:rPr lang="ja-JP" altLang="en-US" dirty="0"/>
              <a:t>％、不成立が</a:t>
            </a:r>
            <a:r>
              <a:rPr lang="en-US" altLang="ja-JP" dirty="0"/>
              <a:t>19.8</a:t>
            </a:r>
            <a:r>
              <a:rPr lang="ja-JP" altLang="en-US" dirty="0"/>
              <a:t>％、取下 げが</a:t>
            </a:r>
            <a:r>
              <a:rPr lang="en-US" altLang="ja-JP" dirty="0"/>
              <a:t>17.5</a:t>
            </a:r>
            <a:r>
              <a:rPr lang="ja-JP" altLang="en-US" dirty="0"/>
              <a:t>％を占めている（表７）</a:t>
            </a:r>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20</a:t>
            </a:fld>
            <a:endParaRPr kumimoji="1" lang="ja-JP" altLang="en-US"/>
          </a:p>
        </p:txBody>
      </p:sp>
    </p:spTree>
    <p:extLst>
      <p:ext uri="{BB962C8B-B14F-4D97-AF65-F5344CB8AC3E}">
        <p14:creationId xmlns:p14="http://schemas.microsoft.com/office/powerpoint/2010/main" val="1835356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400" y="803275"/>
            <a:ext cx="7162800" cy="4029075"/>
          </a:xfrm>
        </p:spPr>
      </p:sp>
      <p:sp>
        <p:nvSpPr>
          <p:cNvPr id="3" name="ノート プレースホルダー 2"/>
          <p:cNvSpPr>
            <a:spLocks noGrp="1"/>
          </p:cNvSpPr>
          <p:nvPr>
            <p:ph type="body" idx="1"/>
          </p:nvPr>
        </p:nvSpPr>
        <p:spPr/>
        <p:txBody>
          <a:bodyPr/>
          <a:lstStyle/>
          <a:p>
            <a:r>
              <a:rPr lang="en-US" altLang="ja-JP" sz="1100" dirty="0"/>
              <a:t> ‘Visitation once a month or less without an</a:t>
            </a:r>
          </a:p>
          <a:p>
            <a:endParaRPr lang="en-US" altLang="ja-JP" sz="1100" dirty="0"/>
          </a:p>
          <a:p>
            <a:r>
              <a:rPr lang="en-US" altLang="ja-JP" sz="1100" dirty="0"/>
              <a:t> overnight stay’</a:t>
            </a:r>
          </a:p>
          <a:p>
            <a:endParaRPr lang="en-US" altLang="ja-JP" sz="1100" dirty="0"/>
          </a:p>
          <a:p>
            <a:endParaRPr lang="en-US" altLang="ja-JP" sz="1100" dirty="0"/>
          </a:p>
          <a:p>
            <a:r>
              <a:rPr lang="en-US" altLang="ja-JP" sz="1100" dirty="0"/>
              <a:t> is the most common result. </a:t>
            </a:r>
          </a:p>
          <a:p>
            <a:endParaRPr kumimoji="1" lang="en-US" altLang="ja-JP" sz="1100" dirty="0"/>
          </a:p>
          <a:p>
            <a:r>
              <a:rPr lang="ja-JP" altLang="en-US" sz="1100" dirty="0"/>
              <a:t>本 的考え方・考慮 要素 Ｅ：具体的な算 定金額の例 ●算定基準表又は 養育費計算機による ●義務者の年収は 約</a:t>
            </a:r>
            <a:r>
              <a:rPr lang="en-US" altLang="ja-JP" sz="1100" dirty="0"/>
              <a:t>300</a:t>
            </a:r>
            <a:r>
              <a:rPr lang="ja-JP" altLang="en-US" sz="1100" dirty="0"/>
              <a:t>万円と想定 Ｆ：その他 （収入資料の入 手方法等） ・裁判官の共同研究の成果 との位置付け（直近は</a:t>
            </a:r>
            <a:r>
              <a:rPr lang="en-US" altLang="ja-JP" sz="1100" dirty="0"/>
              <a:t>2019 </a:t>
            </a:r>
            <a:r>
              <a:rPr lang="ja-JP" altLang="en-US" sz="1100" dirty="0"/>
              <a:t>年版） ・あくまで養育費算定のた めの目安だが，実務で定着 し活用されている ・民法</a:t>
            </a:r>
            <a:r>
              <a:rPr lang="en-US" altLang="ja-JP" sz="1100" dirty="0"/>
              <a:t>766</a:t>
            </a:r>
            <a:r>
              <a:rPr lang="ja-JP" altLang="en-US" sz="1100" dirty="0"/>
              <a:t>条</a:t>
            </a:r>
            <a:r>
              <a:rPr lang="en-US" altLang="ja-JP" sz="1100" dirty="0"/>
              <a:t>1</a:t>
            </a:r>
            <a:r>
              <a:rPr lang="ja-JP" altLang="en-US" sz="1100" dirty="0"/>
              <a:t>項において 「子の利益を最も優先して 考慮」と規定するのみ ・両親双方の収入と子の年 齢，人数を考慮して養育費 額を算定 ・義務者の収入のうち，仮 に子が義務者と同居してい た場合にその子のために費 やされた金額の程度を計算 し，その金額を，権利者・義 務者の</a:t>
            </a:r>
            <a:endParaRPr kumimoji="1" lang="en-US" altLang="ja-JP" sz="1100" dirty="0"/>
          </a:p>
          <a:p>
            <a:endParaRPr kumimoji="1" lang="ja-JP" altLang="en-US" dirty="0"/>
          </a:p>
        </p:txBody>
      </p:sp>
    </p:spTree>
    <p:extLst>
      <p:ext uri="{BB962C8B-B14F-4D97-AF65-F5344CB8AC3E}">
        <p14:creationId xmlns:p14="http://schemas.microsoft.com/office/powerpoint/2010/main" val="1265422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14300" marR="0" lvl="0" indent="0" algn="l" defTabSz="914400" rtl="0" eaLnBrk="1" fontAlgn="auto" latinLnBrk="0" hangingPunct="1">
              <a:lnSpc>
                <a:spcPct val="100000"/>
              </a:lnSpc>
              <a:spcBef>
                <a:spcPts val="600"/>
              </a:spcBef>
              <a:spcAft>
                <a:spcPts val="0"/>
              </a:spcAft>
              <a:buClr>
                <a:srgbClr val="222222"/>
              </a:buClr>
              <a:buSzPts val="1800"/>
              <a:buNone/>
              <a:tabLst/>
              <a:defRPr/>
            </a:pPr>
            <a:r>
              <a:rPr kumimoji="1" lang="en-US" altLang="ja-JP" sz="1100" b="0" i="0" u="none" strike="noStrike" kern="0" cap="none" spc="0" normalizeH="0" baseline="0" noProof="0" dirty="0">
                <a:ln>
                  <a:noFill/>
                </a:ln>
                <a:solidFill>
                  <a:srgbClr val="222222"/>
                </a:solidFill>
                <a:effectLst/>
                <a:uLnTx/>
                <a:uFillTx/>
                <a:latin typeface="Raleway"/>
                <a:sym typeface="Raleway"/>
              </a:rPr>
              <a:t>Approximately one-third of divorcing </a:t>
            </a:r>
          </a:p>
          <a:p>
            <a:pPr marL="114300" marR="0" lvl="0" indent="0" algn="l" defTabSz="914400" rtl="0" eaLnBrk="1" fontAlgn="auto" latinLnBrk="0" hangingPunct="1">
              <a:lnSpc>
                <a:spcPct val="100000"/>
              </a:lnSpc>
              <a:spcBef>
                <a:spcPts val="600"/>
              </a:spcBef>
              <a:spcAft>
                <a:spcPts val="0"/>
              </a:spcAft>
              <a:buClr>
                <a:srgbClr val="222222"/>
              </a:buClr>
              <a:buSzPts val="1800"/>
              <a:buFont typeface="Raleway"/>
              <a:buNone/>
              <a:tabLst/>
              <a:defRPr/>
            </a:pPr>
            <a:r>
              <a:rPr kumimoji="1" lang="en-US" altLang="ja-JP" sz="1100" b="0" i="0" u="none" strike="noStrike" kern="0" cap="none" spc="0" normalizeH="0" baseline="0" noProof="0" dirty="0">
                <a:ln>
                  <a:noFill/>
                </a:ln>
                <a:solidFill>
                  <a:srgbClr val="222222"/>
                </a:solidFill>
                <a:effectLst/>
                <a:uLnTx/>
                <a:uFillTx/>
                <a:latin typeface="Raleway"/>
                <a:sym typeface="Raleway"/>
              </a:rPr>
              <a:t>          parents leave court without any agreement on child visitation. </a:t>
            </a:r>
          </a:p>
          <a:p>
            <a:pPr marL="114300" marR="0" lvl="0" indent="0" algn="l" defTabSz="914400" rtl="0" eaLnBrk="1" fontAlgn="auto" latinLnBrk="0" hangingPunct="1">
              <a:lnSpc>
                <a:spcPct val="100000"/>
              </a:lnSpc>
              <a:spcBef>
                <a:spcPts val="600"/>
              </a:spcBef>
              <a:spcAft>
                <a:spcPts val="0"/>
              </a:spcAft>
              <a:buClr>
                <a:srgbClr val="222222"/>
              </a:buClr>
              <a:buSzPts val="1800"/>
              <a:buFont typeface="Raleway"/>
              <a:buNone/>
              <a:tabLst/>
              <a:defRPr/>
            </a:pPr>
            <a:r>
              <a:rPr kumimoji="1" lang="en-US" altLang="ja-JP" sz="1100" b="0" i="0" u="none" strike="noStrike" kern="0" cap="none" spc="0" normalizeH="0" baseline="0" noProof="0" dirty="0">
                <a:ln>
                  <a:noFill/>
                </a:ln>
                <a:solidFill>
                  <a:srgbClr val="222222"/>
                </a:solidFill>
                <a:effectLst/>
                <a:uLnTx/>
                <a:uFillTx/>
                <a:latin typeface="Raleway"/>
                <a:sym typeface="Raleway"/>
              </a:rPr>
              <a:t>Only monetary sanction is available for the</a:t>
            </a:r>
          </a:p>
          <a:p>
            <a:pPr marL="114300" marR="0" lvl="0" indent="0" algn="l" defTabSz="914400" rtl="0" eaLnBrk="1" fontAlgn="auto" latinLnBrk="0" hangingPunct="1">
              <a:lnSpc>
                <a:spcPct val="100000"/>
              </a:lnSpc>
              <a:spcBef>
                <a:spcPts val="600"/>
              </a:spcBef>
              <a:spcAft>
                <a:spcPts val="0"/>
              </a:spcAft>
              <a:buClr>
                <a:srgbClr val="222222"/>
              </a:buClr>
              <a:buSzPts val="1800"/>
              <a:buFont typeface="Raleway"/>
              <a:buNone/>
              <a:tabLst/>
              <a:defRPr/>
            </a:pPr>
            <a:r>
              <a:rPr kumimoji="1" lang="en-US" altLang="ja-JP" sz="1100" b="0" i="0" u="none" strike="noStrike" kern="0" cap="none" spc="0" normalizeH="0" baseline="0" noProof="0" dirty="0">
                <a:ln>
                  <a:noFill/>
                </a:ln>
                <a:solidFill>
                  <a:srgbClr val="222222"/>
                </a:solidFill>
                <a:effectLst/>
                <a:uLnTx/>
                <a:uFillTx/>
                <a:latin typeface="Raleway"/>
                <a:sym typeface="Raleway"/>
              </a:rPr>
              <a:t>          lack of corporation to visitation. </a:t>
            </a:r>
          </a:p>
          <a:p>
            <a:endParaRPr kumimoji="1" lang="ja-JP" altLang="en-US" dirty="0"/>
          </a:p>
        </p:txBody>
      </p:sp>
    </p:spTree>
    <p:extLst>
      <p:ext uri="{BB962C8B-B14F-4D97-AF65-F5344CB8AC3E}">
        <p14:creationId xmlns:p14="http://schemas.microsoft.com/office/powerpoint/2010/main" val="21750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2</a:t>
            </a:fld>
            <a:endParaRPr kumimoji="1" lang="ja-JP" altLang="en-US"/>
          </a:p>
        </p:txBody>
      </p:sp>
    </p:spTree>
    <p:extLst>
      <p:ext uri="{BB962C8B-B14F-4D97-AF65-F5344CB8AC3E}">
        <p14:creationId xmlns:p14="http://schemas.microsoft.com/office/powerpoint/2010/main" val="1903761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138113"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690269"/>
            <a:ext cx="548640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5114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138113"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690269"/>
            <a:ext cx="548640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ja-JP" dirty="0"/>
              <a:t>T</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26</a:t>
            </a:fld>
            <a:endParaRPr kumimoji="1" lang="ja-JP" altLang="en-US"/>
          </a:p>
        </p:txBody>
      </p:sp>
    </p:spTree>
    <p:extLst>
      <p:ext uri="{BB962C8B-B14F-4D97-AF65-F5344CB8AC3E}">
        <p14:creationId xmlns:p14="http://schemas.microsoft.com/office/powerpoint/2010/main" val="3223347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27</a:t>
            </a:fld>
            <a:endParaRPr kumimoji="1" lang="ja-JP" altLang="en-US"/>
          </a:p>
        </p:txBody>
      </p:sp>
    </p:spTree>
    <p:extLst>
      <p:ext uri="{BB962C8B-B14F-4D97-AF65-F5344CB8AC3E}">
        <p14:creationId xmlns:p14="http://schemas.microsoft.com/office/powerpoint/2010/main" val="938682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They need neutrality as a family court official.</a:t>
            </a:r>
          </a:p>
          <a:p>
            <a:r>
              <a:rPr kumimoji="1" lang="en-US" altLang="ja-JP" dirty="0"/>
              <a:t>Their interview of a child usually occurs only one time. </a:t>
            </a:r>
          </a:p>
          <a:p>
            <a:r>
              <a:rPr kumimoji="1" lang="en-US" altLang="ja-JP" dirty="0"/>
              <a:t> No opportunity for the children to ask the investigator come again to talk to them.</a:t>
            </a:r>
          </a:p>
          <a:p>
            <a:r>
              <a:rPr kumimoji="1" lang="en-US" altLang="ja-JP" dirty="0"/>
              <a:t>No explanation to the child by the Investigator about the reaction of parents to the child’s feelings communicated by the investigator</a:t>
            </a:r>
          </a:p>
          <a:p>
            <a:r>
              <a:rPr kumimoji="1" lang="en-US" altLang="ja-JP" dirty="0"/>
              <a:t>No explanation to the child on the agreement/decisions at court. </a:t>
            </a:r>
          </a:p>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28</a:t>
            </a:fld>
            <a:endParaRPr kumimoji="1" lang="ja-JP" altLang="en-US"/>
          </a:p>
        </p:txBody>
      </p:sp>
    </p:spTree>
    <p:extLst>
      <p:ext uri="{BB962C8B-B14F-4D97-AF65-F5344CB8AC3E}">
        <p14:creationId xmlns:p14="http://schemas.microsoft.com/office/powerpoint/2010/main" val="377861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138113"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690269"/>
            <a:ext cx="5486400" cy="4443413"/>
          </a:xfrm>
          <a:prstGeom prst="rect">
            <a:avLst/>
          </a:prstGeom>
        </p:spPr>
        <p:txBody>
          <a:bodyPr spcFirstLastPara="1" wrap="square" lIns="91425" tIns="91425" rIns="91425" bIns="91425" anchor="t" anchorCtr="0">
            <a:noAutofit/>
          </a:bodyPr>
          <a:lstStyle/>
          <a:p>
            <a:pPr marL="342900" indent="-342900"/>
            <a:r>
              <a:rPr kumimoji="1" lang="en-US" altLang="ja-JP" sz="900" kern="1200" dirty="0">
                <a:solidFill>
                  <a:schemeClr val="tx1"/>
                </a:solidFill>
                <a:latin typeface="+mn-lt"/>
                <a:ea typeface="UD デジタル 教科書体 N-B" panose="02020700000000000000" pitchFamily="17" charset="-128"/>
                <a:cs typeface="Montserrat"/>
                <a:sym typeface="Montserrat"/>
              </a:rPr>
              <a:t>The family procedural law provides that:</a:t>
            </a:r>
          </a:p>
          <a:p>
            <a:pPr marL="342900" indent="-342900"/>
            <a:r>
              <a:rPr kumimoji="1" lang="en-US" altLang="ja-JP" sz="900" kern="1200" dirty="0">
                <a:solidFill>
                  <a:schemeClr val="tx1"/>
                </a:solidFill>
                <a:latin typeface="+mn-lt"/>
                <a:ea typeface="UD デジタル 教科書体 N-B" panose="02020700000000000000" pitchFamily="17" charset="-128"/>
                <a:cs typeface="Montserrat"/>
                <a:sym typeface="Montserrat"/>
              </a:rPr>
              <a:t>Minor children generally lack the capacity to act individually in the family court proceedings.</a:t>
            </a:r>
          </a:p>
          <a:p>
            <a:pPr marL="342900" indent="-342900"/>
            <a:r>
              <a:rPr kumimoji="1" lang="en-US" altLang="ja-JP" sz="900" kern="1200" dirty="0">
                <a:solidFill>
                  <a:schemeClr val="tx1"/>
                </a:solidFill>
                <a:latin typeface="+mn-lt"/>
                <a:ea typeface="UD デジタル 教科書体 N-B" panose="02020700000000000000" pitchFamily="17" charset="-128"/>
                <a:cs typeface="Montserrat"/>
                <a:sym typeface="Montserrat"/>
              </a:rPr>
              <a:t>But children can make a petition on their own in certain types of cases (ex. forfeiture of parental rights) specified in the law.</a:t>
            </a:r>
          </a:p>
          <a:p>
            <a:pPr marL="342900" indent="-342900"/>
            <a:r>
              <a:rPr kumimoji="1" lang="en-US" altLang="ja-JP" sz="900" kern="1200" dirty="0">
                <a:solidFill>
                  <a:schemeClr val="tx1"/>
                </a:solidFill>
                <a:latin typeface="+mn-lt"/>
                <a:ea typeface="UD デジタル 教科書体 N-B" panose="02020700000000000000" pitchFamily="17" charset="-128"/>
                <a:cs typeface="Montserrat"/>
                <a:sym typeface="Montserrat"/>
              </a:rPr>
              <a:t>      When they do so, they act as a party in the proceeding. </a:t>
            </a:r>
          </a:p>
          <a:p>
            <a:pPr marL="342900" indent="-342900"/>
            <a:r>
              <a:rPr kumimoji="1" lang="en-US" altLang="ja-JP" sz="900" kern="1200" dirty="0">
                <a:solidFill>
                  <a:schemeClr val="tx1"/>
                </a:solidFill>
                <a:latin typeface="+mn-lt"/>
                <a:ea typeface="UD デジタル 教科書体 N-B" panose="02020700000000000000" pitchFamily="17" charset="-128"/>
                <a:cs typeface="Montserrat"/>
                <a:sym typeface="Montserrat"/>
              </a:rPr>
              <a:t>The court may also permit a child, as an interested third party, to participate in the proceeding for certain types of disputes, such as custody and visitation.</a:t>
            </a:r>
          </a:p>
          <a:p>
            <a:pPr marL="342900" indent="-342900"/>
            <a:endParaRPr kumimoji="1" lang="en-US" altLang="ja-JP" sz="900" kern="1200">
              <a:solidFill>
                <a:schemeClr val="tx1"/>
              </a:solidFill>
              <a:latin typeface="+mn-lt"/>
              <a:ea typeface="UD デジタル 教科書体 N-B" panose="02020700000000000000" pitchFamily="17" charset="-128"/>
              <a:cs typeface="Montserrat"/>
              <a:sym typeface="Montserrat"/>
            </a:endParaRPr>
          </a:p>
          <a:p>
            <a:pPr marL="342900" indent="-342900"/>
            <a:r>
              <a:rPr kumimoji="1" lang="en-US" altLang="ja-JP" sz="900" kern="1200">
                <a:solidFill>
                  <a:schemeClr val="tx1"/>
                </a:solidFill>
                <a:latin typeface="+mn-lt"/>
                <a:ea typeface="UD デジタル 教科書体 N-B" panose="02020700000000000000" pitchFamily="17" charset="-128"/>
                <a:cs typeface="Montserrat"/>
                <a:sym typeface="Montserrat"/>
              </a:rPr>
              <a:t>To </a:t>
            </a:r>
            <a:r>
              <a:rPr kumimoji="1" lang="en-US" altLang="ja-JP" sz="900" kern="1200" dirty="0">
                <a:solidFill>
                  <a:schemeClr val="tx1"/>
                </a:solidFill>
                <a:latin typeface="+mn-lt"/>
                <a:ea typeface="UD デジタル 教科書体 N-B" panose="02020700000000000000" pitchFamily="17" charset="-128"/>
                <a:cs typeface="Montserrat"/>
                <a:sym typeface="Montserrat"/>
              </a:rPr>
              <a:t>be permitted to act as a party or an interested third party, children need to have capacity</a:t>
            </a:r>
            <a:r>
              <a:rPr kumimoji="1" lang="ja-JP" altLang="en-US" sz="900" kern="1200" dirty="0">
                <a:solidFill>
                  <a:schemeClr val="tx1"/>
                </a:solidFill>
                <a:latin typeface="+mn-lt"/>
                <a:ea typeface="UD デジタル 教科書体 N-B" panose="02020700000000000000" pitchFamily="17" charset="-128"/>
                <a:cs typeface="Montserrat"/>
                <a:sym typeface="Montserrat"/>
              </a:rPr>
              <a:t> </a:t>
            </a:r>
            <a:r>
              <a:rPr kumimoji="1" lang="en-US" altLang="ja-JP" sz="900" kern="1200" dirty="0">
                <a:solidFill>
                  <a:schemeClr val="tx1"/>
                </a:solidFill>
                <a:latin typeface="+mn-lt"/>
                <a:ea typeface="UD デジタル 教科書体 N-B" panose="02020700000000000000" pitchFamily="17" charset="-128"/>
                <a:cs typeface="Montserrat"/>
                <a:sym typeface="Montserrat"/>
              </a:rPr>
              <a:t>to</a:t>
            </a:r>
            <a:r>
              <a:rPr kumimoji="1" lang="ja-JP" altLang="en-US" sz="900" kern="1200" dirty="0">
                <a:solidFill>
                  <a:schemeClr val="tx1"/>
                </a:solidFill>
                <a:latin typeface="+mn-lt"/>
                <a:ea typeface="UD デジタル 教科書体 N-B" panose="02020700000000000000" pitchFamily="17" charset="-128"/>
                <a:cs typeface="Montserrat"/>
                <a:sym typeface="Montserrat"/>
              </a:rPr>
              <a:t> </a:t>
            </a:r>
            <a:r>
              <a:rPr kumimoji="1" lang="en-US" altLang="ja-JP" sz="900" kern="1200" dirty="0">
                <a:solidFill>
                  <a:schemeClr val="tx1"/>
                </a:solidFill>
                <a:latin typeface="+mn-lt"/>
                <a:ea typeface="UD デジタル 教科書体 N-B" panose="02020700000000000000" pitchFamily="17" charset="-128"/>
                <a:cs typeface="Montserrat"/>
                <a:sym typeface="Montserrat"/>
              </a:rPr>
              <a:t>understand</a:t>
            </a:r>
            <a:r>
              <a:rPr kumimoji="1" lang="ja-JP" altLang="en-US" sz="900" kern="1200" dirty="0">
                <a:solidFill>
                  <a:schemeClr val="tx1"/>
                </a:solidFill>
                <a:latin typeface="+mn-lt"/>
                <a:ea typeface="UD デジタル 教科書体 N-B" panose="02020700000000000000" pitchFamily="17" charset="-128"/>
                <a:cs typeface="Montserrat"/>
                <a:sym typeface="Montserrat"/>
              </a:rPr>
              <a:t> </a:t>
            </a:r>
            <a:r>
              <a:rPr kumimoji="1" lang="en-US" altLang="ja-JP" sz="900" kern="1200" dirty="0">
                <a:solidFill>
                  <a:schemeClr val="tx1"/>
                </a:solidFill>
                <a:latin typeface="+mn-lt"/>
                <a:ea typeface="UD デジタル 教科書体 N-B" panose="02020700000000000000" pitchFamily="17" charset="-128"/>
                <a:cs typeface="Montserrat"/>
                <a:sym typeface="Montserrat"/>
              </a:rPr>
              <a:t>their situation and make reasonable decision with expectations about future. </a:t>
            </a:r>
          </a:p>
          <a:p>
            <a:pPr marL="342900" indent="-342900"/>
            <a:r>
              <a:rPr kumimoji="1" lang="en-US" altLang="ja-JP" sz="900" kern="1200" dirty="0">
                <a:solidFill>
                  <a:schemeClr val="tx1"/>
                </a:solidFill>
                <a:latin typeface="+mn-lt"/>
                <a:ea typeface="UD デジタル 教科書体 N-B" panose="02020700000000000000" pitchFamily="17" charset="-128"/>
                <a:cs typeface="Montserrat"/>
                <a:sym typeface="Montserrat"/>
              </a:rPr>
              <a:t>In practice, such capacity is considered to be attained around the age of 10, but it depends on the situation of each case/child </a:t>
            </a:r>
          </a:p>
          <a:p>
            <a:pPr marL="342900" indent="-342900"/>
            <a:r>
              <a:rPr kumimoji="1" lang="en-US" altLang="ja-JP" sz="900" b="1" kern="1200" dirty="0">
                <a:solidFill>
                  <a:schemeClr val="tx1"/>
                </a:solidFill>
                <a:latin typeface="+mn-lt"/>
                <a:ea typeface="UD デジタル 教科書体 N-B" panose="02020700000000000000" pitchFamily="17" charset="-128"/>
                <a:cs typeface="Montserrat"/>
                <a:sym typeface="Montserrat"/>
              </a:rPr>
              <a:t>A lawyer for the child (child representative) </a:t>
            </a:r>
            <a:r>
              <a:rPr kumimoji="1" lang="en-US" altLang="ja-JP" sz="900" kern="1200" dirty="0">
                <a:solidFill>
                  <a:schemeClr val="tx1"/>
                </a:solidFill>
                <a:latin typeface="+mn-lt"/>
                <a:ea typeface="UD デジタル 教科書体 N-B" panose="02020700000000000000" pitchFamily="17" charset="-128"/>
                <a:cs typeface="Montserrat"/>
                <a:sym typeface="Montserrat"/>
              </a:rPr>
              <a:t>may be appointed</a:t>
            </a:r>
            <a:r>
              <a:rPr kumimoji="1" lang="en-US" altLang="ja-JP" sz="900" b="1" kern="1200" dirty="0">
                <a:solidFill>
                  <a:schemeClr val="tx1"/>
                </a:solidFill>
                <a:latin typeface="+mn-lt"/>
                <a:ea typeface="UD デジタル 教科書体 N-B" panose="02020700000000000000" pitchFamily="17" charset="-128"/>
                <a:cs typeface="Montserrat"/>
                <a:sym typeface="Montserrat"/>
              </a:rPr>
              <a:t>  </a:t>
            </a:r>
            <a:r>
              <a:rPr kumimoji="1" lang="en-US" altLang="ja-JP" sz="900" kern="1200" dirty="0">
                <a:solidFill>
                  <a:schemeClr val="tx1"/>
                </a:solidFill>
                <a:latin typeface="+mn-lt"/>
                <a:ea typeface="UD デジタル 教科書体 N-B" panose="02020700000000000000" pitchFamily="17" charset="-128"/>
                <a:cs typeface="Montserrat"/>
                <a:sym typeface="Montserrat"/>
              </a:rPr>
              <a:t>by the court as </a:t>
            </a:r>
            <a:r>
              <a:rPr kumimoji="1" lang="en-US" altLang="ja-JP" sz="900" i="1" kern="1200" dirty="0">
                <a:solidFill>
                  <a:schemeClr val="tx1"/>
                </a:solidFill>
                <a:latin typeface="+mn-lt"/>
                <a:ea typeface="UD デジタル 教科書体 N-B" panose="02020700000000000000" pitchFamily="17" charset="-128"/>
                <a:cs typeface="Montserrat"/>
                <a:sym typeface="Montserrat"/>
              </a:rPr>
              <a:t>ex officio </a:t>
            </a:r>
            <a:r>
              <a:rPr kumimoji="1" lang="en-US" altLang="ja-JP" sz="900" kern="1200" dirty="0">
                <a:solidFill>
                  <a:schemeClr val="tx1"/>
                </a:solidFill>
                <a:latin typeface="+mn-lt"/>
                <a:ea typeface="UD デジタル 教科書体 N-B" panose="02020700000000000000" pitchFamily="17" charset="-128"/>
                <a:cs typeface="Montserrat"/>
                <a:sym typeface="Montserrat"/>
              </a:rPr>
              <a:t>or by the child’s petition, when the child participates as a party or interested third party.</a:t>
            </a:r>
          </a:p>
          <a:p>
            <a:pPr marL="0" lvl="0" indent="0" algn="l" rtl="0">
              <a:spcBef>
                <a:spcPts val="0"/>
              </a:spcBef>
              <a:spcAft>
                <a:spcPts val="0"/>
              </a:spcAft>
              <a:buNone/>
            </a:pPr>
            <a:endParaRPr lang="en-US" dirty="0"/>
          </a:p>
          <a:p>
            <a:pPr marL="342900" indent="-342900"/>
            <a:r>
              <a:rPr kumimoji="1" lang="en-US" altLang="ja-JP" sz="900" kern="1200" dirty="0">
                <a:solidFill>
                  <a:schemeClr val="tx1"/>
                </a:solidFill>
                <a:latin typeface="+mn-lt"/>
                <a:ea typeface="UD デジタル 教科書体 N-B" panose="02020700000000000000" pitchFamily="17" charset="-128"/>
                <a:cs typeface="Montserrat"/>
                <a:sym typeface="Montserrat"/>
              </a:rPr>
              <a:t>To be permitted to act as a party or an interested third party, children need to have capacity</a:t>
            </a:r>
            <a:r>
              <a:rPr kumimoji="1" lang="ja-JP" altLang="en-US" sz="900" kern="1200" dirty="0">
                <a:solidFill>
                  <a:schemeClr val="tx1"/>
                </a:solidFill>
                <a:latin typeface="+mn-lt"/>
                <a:ea typeface="UD デジタル 教科書体 N-B" panose="02020700000000000000" pitchFamily="17" charset="-128"/>
                <a:cs typeface="Montserrat"/>
                <a:sym typeface="Montserrat"/>
              </a:rPr>
              <a:t> </a:t>
            </a:r>
            <a:r>
              <a:rPr kumimoji="1" lang="en-US" altLang="ja-JP" sz="900" kern="1200" dirty="0">
                <a:solidFill>
                  <a:schemeClr val="tx1"/>
                </a:solidFill>
                <a:latin typeface="+mn-lt"/>
                <a:ea typeface="UD デジタル 教科書体 N-B" panose="02020700000000000000" pitchFamily="17" charset="-128"/>
                <a:cs typeface="Montserrat"/>
                <a:sym typeface="Montserrat"/>
              </a:rPr>
              <a:t>to</a:t>
            </a:r>
            <a:r>
              <a:rPr kumimoji="1" lang="ja-JP" altLang="en-US" sz="900" kern="1200" dirty="0">
                <a:solidFill>
                  <a:schemeClr val="tx1"/>
                </a:solidFill>
                <a:latin typeface="+mn-lt"/>
                <a:ea typeface="UD デジタル 教科書体 N-B" panose="02020700000000000000" pitchFamily="17" charset="-128"/>
                <a:cs typeface="Montserrat"/>
                <a:sym typeface="Montserrat"/>
              </a:rPr>
              <a:t> </a:t>
            </a:r>
            <a:r>
              <a:rPr kumimoji="1" lang="en-US" altLang="ja-JP" sz="900" kern="1200" dirty="0">
                <a:solidFill>
                  <a:schemeClr val="tx1"/>
                </a:solidFill>
                <a:latin typeface="+mn-lt"/>
                <a:ea typeface="UD デジタル 教科書体 N-B" panose="02020700000000000000" pitchFamily="17" charset="-128"/>
                <a:cs typeface="Montserrat"/>
                <a:sym typeface="Montserrat"/>
              </a:rPr>
              <a:t>understand</a:t>
            </a:r>
            <a:r>
              <a:rPr kumimoji="1" lang="ja-JP" altLang="en-US" sz="900" kern="1200" dirty="0">
                <a:solidFill>
                  <a:schemeClr val="tx1"/>
                </a:solidFill>
                <a:latin typeface="+mn-lt"/>
                <a:ea typeface="UD デジタル 教科書体 N-B" panose="02020700000000000000" pitchFamily="17" charset="-128"/>
                <a:cs typeface="Montserrat"/>
                <a:sym typeface="Montserrat"/>
              </a:rPr>
              <a:t> </a:t>
            </a:r>
            <a:r>
              <a:rPr kumimoji="1" lang="en-US" altLang="ja-JP" sz="900" kern="1200" dirty="0">
                <a:solidFill>
                  <a:schemeClr val="tx1"/>
                </a:solidFill>
                <a:latin typeface="+mn-lt"/>
                <a:ea typeface="UD デジタル 教科書体 N-B" panose="02020700000000000000" pitchFamily="17" charset="-128"/>
                <a:cs typeface="Montserrat"/>
                <a:sym typeface="Montserrat"/>
              </a:rPr>
              <a:t>their situation and make reasonable decision with expectations about future. </a:t>
            </a:r>
          </a:p>
          <a:p>
            <a:pPr marL="342900" indent="-342900"/>
            <a:r>
              <a:rPr kumimoji="1" lang="en-US" altLang="ja-JP" sz="900" kern="1200" dirty="0">
                <a:solidFill>
                  <a:schemeClr val="tx1"/>
                </a:solidFill>
                <a:latin typeface="+mn-lt"/>
                <a:ea typeface="UD デジタル 教科書体 N-B" panose="02020700000000000000" pitchFamily="17" charset="-128"/>
                <a:cs typeface="Montserrat"/>
                <a:sym typeface="Montserrat"/>
              </a:rPr>
              <a:t>In practice, such capacity is considered to be attained around the age of 10, but it depends on the situation of each case/child </a:t>
            </a:r>
          </a:p>
          <a:p>
            <a:pPr marL="342900" indent="-342900"/>
            <a:r>
              <a:rPr kumimoji="1" lang="en-US" altLang="ja-JP" sz="900" b="1" kern="1200" dirty="0">
                <a:solidFill>
                  <a:schemeClr val="tx1"/>
                </a:solidFill>
                <a:latin typeface="+mn-lt"/>
                <a:ea typeface="UD デジタル 教科書体 N-B" panose="02020700000000000000" pitchFamily="17" charset="-128"/>
                <a:cs typeface="Montserrat"/>
                <a:sym typeface="Montserrat"/>
              </a:rPr>
              <a:t>A lawyer for the child (child representative) </a:t>
            </a:r>
            <a:r>
              <a:rPr kumimoji="1" lang="en-US" altLang="ja-JP" sz="900" kern="1200" dirty="0">
                <a:solidFill>
                  <a:schemeClr val="tx1"/>
                </a:solidFill>
                <a:latin typeface="+mn-lt"/>
                <a:ea typeface="UD デジタル 教科書体 N-B" panose="02020700000000000000" pitchFamily="17" charset="-128"/>
                <a:cs typeface="Montserrat"/>
                <a:sym typeface="Montserrat"/>
              </a:rPr>
              <a:t>may be appointed</a:t>
            </a:r>
            <a:r>
              <a:rPr kumimoji="1" lang="en-US" altLang="ja-JP" sz="900" b="1" kern="1200" dirty="0">
                <a:solidFill>
                  <a:schemeClr val="tx1"/>
                </a:solidFill>
                <a:latin typeface="+mn-lt"/>
                <a:ea typeface="UD デジタル 教科書体 N-B" panose="02020700000000000000" pitchFamily="17" charset="-128"/>
                <a:cs typeface="Montserrat"/>
                <a:sym typeface="Montserrat"/>
              </a:rPr>
              <a:t>  </a:t>
            </a:r>
            <a:r>
              <a:rPr kumimoji="1" lang="en-US" altLang="ja-JP" sz="900" kern="1200" dirty="0">
                <a:solidFill>
                  <a:schemeClr val="tx1"/>
                </a:solidFill>
                <a:latin typeface="+mn-lt"/>
                <a:ea typeface="UD デジタル 教科書体 N-B" panose="02020700000000000000" pitchFamily="17" charset="-128"/>
                <a:cs typeface="Montserrat"/>
                <a:sym typeface="Montserrat"/>
              </a:rPr>
              <a:t>by the court as </a:t>
            </a:r>
            <a:r>
              <a:rPr kumimoji="1" lang="en-US" altLang="ja-JP" sz="900" i="1" kern="1200" dirty="0">
                <a:solidFill>
                  <a:schemeClr val="tx1"/>
                </a:solidFill>
                <a:latin typeface="+mn-lt"/>
                <a:ea typeface="UD デジタル 教科書体 N-B" panose="02020700000000000000" pitchFamily="17" charset="-128"/>
                <a:cs typeface="Montserrat"/>
                <a:sym typeface="Montserrat"/>
              </a:rPr>
              <a:t>ex officio </a:t>
            </a:r>
            <a:r>
              <a:rPr kumimoji="1" lang="en-US" altLang="ja-JP" sz="900" kern="1200" dirty="0">
                <a:solidFill>
                  <a:schemeClr val="tx1"/>
                </a:solidFill>
                <a:latin typeface="+mn-lt"/>
                <a:ea typeface="UD デジタル 教科書体 N-B" panose="02020700000000000000" pitchFamily="17" charset="-128"/>
                <a:cs typeface="Montserrat"/>
                <a:sym typeface="Montserrat"/>
              </a:rPr>
              <a:t>or by the child’s petition, when the child participates as a party or interested third party.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15074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-Lawyers focus on building a trusting relationship with the child through child-friendly and democratic communication styles.</a:t>
            </a:r>
          </a:p>
          <a:p>
            <a:r>
              <a:rPr kumimoji="1" lang="en-US" altLang="ja-JP" dirty="0"/>
              <a:t>-They try to assist children to express their innermost thoughts and feelings, and to accompany them in the process of sorting out their feelings and forming their own opinions.</a:t>
            </a:r>
          </a:p>
          <a:p>
            <a:r>
              <a:rPr kumimoji="1" lang="en-US" altLang="ja-JP" dirty="0"/>
              <a:t>-Lawyers also collaborate with the child to effectively communicate their views to the courts and the parents by the way the child wants.</a:t>
            </a:r>
          </a:p>
          <a:p>
            <a:r>
              <a:rPr kumimoji="1" lang="en-US" altLang="ja-JP" dirty="0"/>
              <a:t>-Feedback to the child about the court’s and parties’ reactions to the child’s views in the course of proceeding, as well as of the final result of the case.</a:t>
            </a:r>
          </a:p>
          <a:p>
            <a:r>
              <a:rPr kumimoji="1" lang="en-US" altLang="ja-JP" dirty="0"/>
              <a:t>-Many children who are listened to become empowered and energized.</a:t>
            </a:r>
          </a:p>
          <a:p>
            <a:r>
              <a:rPr kumimoji="1" lang="en-US" altLang="ja-JP" dirty="0"/>
              <a:t>-Parents become more child-centered and they reconsider their own attitudes and arguments, which has the effect of resolving conflicts.</a:t>
            </a:r>
          </a:p>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30</a:t>
            </a:fld>
            <a:endParaRPr kumimoji="1" lang="ja-JP" altLang="en-US"/>
          </a:p>
        </p:txBody>
      </p:sp>
    </p:spTree>
    <p:extLst>
      <p:ext uri="{BB962C8B-B14F-4D97-AF65-F5344CB8AC3E}">
        <p14:creationId xmlns:p14="http://schemas.microsoft.com/office/powerpoint/2010/main" val="3946368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31</a:t>
            </a:fld>
            <a:endParaRPr kumimoji="1" lang="ja-JP" altLang="en-US"/>
          </a:p>
        </p:txBody>
      </p:sp>
    </p:spTree>
    <p:extLst>
      <p:ext uri="{BB962C8B-B14F-4D97-AF65-F5344CB8AC3E}">
        <p14:creationId xmlns:p14="http://schemas.microsoft.com/office/powerpoint/2010/main" val="437291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33</a:t>
            </a:fld>
            <a:endParaRPr kumimoji="1" lang="ja-JP" altLang="en-US"/>
          </a:p>
        </p:txBody>
      </p:sp>
    </p:spTree>
    <p:extLst>
      <p:ext uri="{BB962C8B-B14F-4D97-AF65-F5344CB8AC3E}">
        <p14:creationId xmlns:p14="http://schemas.microsoft.com/office/powerpoint/2010/main" val="3364718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34</a:t>
            </a:fld>
            <a:endParaRPr kumimoji="1" lang="ja-JP" altLang="en-US"/>
          </a:p>
        </p:txBody>
      </p:sp>
    </p:spTree>
    <p:extLst>
      <p:ext uri="{BB962C8B-B14F-4D97-AF65-F5344CB8AC3E}">
        <p14:creationId xmlns:p14="http://schemas.microsoft.com/office/powerpoint/2010/main" val="47075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3</a:t>
            </a:fld>
            <a:endParaRPr kumimoji="1" lang="ja-JP" altLang="en-US"/>
          </a:p>
        </p:txBody>
      </p:sp>
    </p:spTree>
    <p:extLst>
      <p:ext uri="{BB962C8B-B14F-4D97-AF65-F5344CB8AC3E}">
        <p14:creationId xmlns:p14="http://schemas.microsoft.com/office/powerpoint/2010/main" val="2094181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35</a:t>
            </a:fld>
            <a:endParaRPr kumimoji="1" lang="ja-JP" altLang="en-US"/>
          </a:p>
        </p:txBody>
      </p:sp>
    </p:spTree>
    <p:extLst>
      <p:ext uri="{BB962C8B-B14F-4D97-AF65-F5344CB8AC3E}">
        <p14:creationId xmlns:p14="http://schemas.microsoft.com/office/powerpoint/2010/main" val="4248660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notes"/>
          <p:cNvSpPr>
            <a:spLocks noGrp="1" noRot="1" noChangeAspect="1"/>
          </p:cNvSpPr>
          <p:nvPr>
            <p:ph type="sldImg" idx="2"/>
          </p:nvPr>
        </p:nvSpPr>
        <p:spPr>
          <a:xfrm>
            <a:off x="138113"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p:notes"/>
          <p:cNvSpPr txBox="1">
            <a:spLocks noGrp="1"/>
          </p:cNvSpPr>
          <p:nvPr>
            <p:ph type="body" idx="1"/>
          </p:nvPr>
        </p:nvSpPr>
        <p:spPr>
          <a:xfrm>
            <a:off x="685800" y="4690269"/>
            <a:ext cx="5486400" cy="4443413"/>
          </a:xfrm>
          <a:prstGeom prst="rect">
            <a:avLst/>
          </a:prstGeom>
        </p:spPr>
        <p:txBody>
          <a:bodyPr spcFirstLastPara="1" wrap="square" lIns="91425" tIns="91425" rIns="91425" bIns="91425" anchor="t" anchorCtr="0">
            <a:noAutofit/>
          </a:bodyPr>
          <a:lstStyle/>
          <a:p>
            <a:pPr algn="l"/>
            <a:r>
              <a:rPr lang="en-US" altLang="ja-JP" b="0" i="0" dirty="0">
                <a:solidFill>
                  <a:srgbClr val="500050"/>
                </a:solidFill>
                <a:effectLst/>
                <a:highlight>
                  <a:srgbClr val="FFFFFF"/>
                </a:highlight>
                <a:latin typeface="Arial" panose="020B0604020202020204" pitchFamily="34" charset="0"/>
              </a:rPr>
              <a:t>Contents: Japan has only had sole custody. Only one person can have parental authority. Until 1965, fathers often had custody, but mothers increasingly became parents. Gender norms are based on the idea that childcare is a woman's responsibility. Single-mother households are becoming more common as a result of divorce. Since the 1990s, the limitations of the sole custodial parent model have been recognized. </a:t>
            </a:r>
            <a:r>
              <a:rPr lang="ja-JP" altLang="en-US" b="0" i="0" dirty="0">
                <a:solidFill>
                  <a:srgbClr val="500050"/>
                </a:solidFill>
                <a:effectLst/>
                <a:highlight>
                  <a:srgbClr val="FFFFFF"/>
                </a:highlight>
                <a:latin typeface="Arial" panose="020B0604020202020204" pitchFamily="34" charset="0"/>
              </a:rPr>
              <a:t>・</a:t>
            </a:r>
            <a:r>
              <a:rPr lang="en-US" altLang="ja-JP" b="0" i="0" dirty="0">
                <a:solidFill>
                  <a:srgbClr val="500050"/>
                </a:solidFill>
                <a:effectLst/>
                <a:highlight>
                  <a:srgbClr val="FFFFFF"/>
                </a:highlight>
                <a:latin typeface="Arial" panose="020B0604020202020204" pitchFamily="34" charset="0"/>
              </a:rPr>
              <a:t>Increase in the number of fathers interested in raising their children, increase in visitation request cases </a:t>
            </a:r>
            <a:r>
              <a:rPr lang="ja-JP" altLang="en-US" b="0" i="0" dirty="0">
                <a:solidFill>
                  <a:srgbClr val="500050"/>
                </a:solidFill>
                <a:effectLst/>
                <a:highlight>
                  <a:srgbClr val="FFFFFF"/>
                </a:highlight>
                <a:latin typeface="Arial" panose="020B0604020202020204" pitchFamily="34" charset="0"/>
              </a:rPr>
              <a:t>・</a:t>
            </a:r>
            <a:r>
              <a:rPr lang="en-US" altLang="ja-JP" b="0" i="0" dirty="0">
                <a:solidFill>
                  <a:srgbClr val="500050"/>
                </a:solidFill>
                <a:effectLst/>
                <a:highlight>
                  <a:srgbClr val="FFFFFF"/>
                </a:highlight>
                <a:latin typeface="Arial" panose="020B0604020202020204" pitchFamily="34" charset="0"/>
              </a:rPr>
              <a:t>Poverty among single mother households became evident, partially because of the lack of child support </a:t>
            </a:r>
            <a:r>
              <a:rPr lang="en-US" altLang="ja-JP" b="0" i="0" dirty="0" err="1">
                <a:solidFill>
                  <a:srgbClr val="500050"/>
                </a:solidFill>
                <a:effectLst/>
                <a:highlight>
                  <a:srgbClr val="FFFFFF"/>
                </a:highlight>
                <a:latin typeface="Arial" panose="020B0604020202020204" pitchFamily="34" charset="0"/>
              </a:rPr>
              <a:t>payments.→Effective</a:t>
            </a:r>
            <a:r>
              <a:rPr lang="en-US" altLang="ja-JP" b="0" i="0" dirty="0">
                <a:solidFill>
                  <a:srgbClr val="500050"/>
                </a:solidFill>
                <a:effectLst/>
                <a:highlight>
                  <a:srgbClr val="FFFFFF"/>
                </a:highlight>
                <a:latin typeface="Arial" panose="020B0604020202020204" pitchFamily="34" charset="0"/>
              </a:rPr>
              <a:t> visitation and child support became a social issue and took political attention.</a:t>
            </a:r>
          </a:p>
          <a:p>
            <a:pPr algn="l"/>
            <a:r>
              <a:rPr lang="en-US" altLang="ja-JP" b="0" i="0" dirty="0">
                <a:solidFill>
                  <a:srgbClr val="222222"/>
                </a:solidFill>
                <a:effectLst/>
                <a:highlight>
                  <a:srgbClr val="FFFFFF"/>
                </a:highlight>
                <a:latin typeface="Arial" panose="020B0604020202020204" pitchFamily="34" charset="0"/>
              </a:rPr>
              <a:t>Arguments are being made that sole custody is obstructing the duties of post-divorce parents and demands for joint custody grew stronger than before. Expected 2024 Civil Code amendment will include post-divorce joint custody option for the first time in history. However, even if joint custody becomes an option</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37</a:t>
            </a:fld>
            <a:endParaRPr kumimoji="1" lang="ja-JP" altLang="en-US"/>
          </a:p>
        </p:txBody>
      </p:sp>
    </p:spTree>
    <p:extLst>
      <p:ext uri="{BB962C8B-B14F-4D97-AF65-F5344CB8AC3E}">
        <p14:creationId xmlns:p14="http://schemas.microsoft.com/office/powerpoint/2010/main" val="2456781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38</a:t>
            </a:fld>
            <a:endParaRPr kumimoji="1" lang="ja-JP" altLang="en-US"/>
          </a:p>
        </p:txBody>
      </p:sp>
    </p:spTree>
    <p:extLst>
      <p:ext uri="{BB962C8B-B14F-4D97-AF65-F5344CB8AC3E}">
        <p14:creationId xmlns:p14="http://schemas.microsoft.com/office/powerpoint/2010/main" val="2254135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39</a:t>
            </a:fld>
            <a:endParaRPr kumimoji="1" lang="ja-JP" altLang="en-US"/>
          </a:p>
        </p:txBody>
      </p:sp>
    </p:spTree>
    <p:extLst>
      <p:ext uri="{BB962C8B-B14F-4D97-AF65-F5344CB8AC3E}">
        <p14:creationId xmlns:p14="http://schemas.microsoft.com/office/powerpoint/2010/main" val="679990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40</a:t>
            </a:fld>
            <a:endParaRPr kumimoji="1" lang="ja-JP" altLang="en-US"/>
          </a:p>
        </p:txBody>
      </p:sp>
    </p:spTree>
    <p:extLst>
      <p:ext uri="{BB962C8B-B14F-4D97-AF65-F5344CB8AC3E}">
        <p14:creationId xmlns:p14="http://schemas.microsoft.com/office/powerpoint/2010/main" val="322732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Courts are located in pretty much all over the country</a:t>
            </a:r>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4</a:t>
            </a:fld>
            <a:endParaRPr kumimoji="1" lang="ja-JP" altLang="en-US"/>
          </a:p>
        </p:txBody>
      </p:sp>
    </p:spTree>
    <p:extLst>
      <p:ext uri="{BB962C8B-B14F-4D97-AF65-F5344CB8AC3E}">
        <p14:creationId xmlns:p14="http://schemas.microsoft.com/office/powerpoint/2010/main" val="136620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5</a:t>
            </a:fld>
            <a:endParaRPr kumimoji="1" lang="ja-JP" altLang="en-US"/>
          </a:p>
        </p:txBody>
      </p:sp>
    </p:spTree>
    <p:extLst>
      <p:ext uri="{BB962C8B-B14F-4D97-AF65-F5344CB8AC3E}">
        <p14:creationId xmlns:p14="http://schemas.microsoft.com/office/powerpoint/2010/main" val="22498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6</a:t>
            </a:fld>
            <a:endParaRPr kumimoji="1" lang="ja-JP" altLang="en-US"/>
          </a:p>
        </p:txBody>
      </p:sp>
    </p:spTree>
    <p:extLst>
      <p:ext uri="{BB962C8B-B14F-4D97-AF65-F5344CB8AC3E}">
        <p14:creationId xmlns:p14="http://schemas.microsoft.com/office/powerpoint/2010/main" val="426723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juvenile court hearing “shall be conducted in a friendly and conciliatory manner and shall encourage the delinquent juvenile to reflect on his or her own delinquency.”</a:t>
            </a:r>
          </a:p>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7</a:t>
            </a:fld>
            <a:endParaRPr kumimoji="1" lang="ja-JP" altLang="en-US"/>
          </a:p>
        </p:txBody>
      </p:sp>
    </p:spTree>
    <p:extLst>
      <p:ext uri="{BB962C8B-B14F-4D97-AF65-F5344CB8AC3E}">
        <p14:creationId xmlns:p14="http://schemas.microsoft.com/office/powerpoint/2010/main" val="175829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purpose of the Juvenile Act:</a:t>
            </a:r>
          </a:p>
          <a:p>
            <a:r>
              <a:rPr kumimoji="1" lang="en-US" altLang="ja-JP" dirty="0"/>
              <a:t>To promote the healthy upbringing of juveniles, while correcting personality flaws and modifying the environment of delinquent juveniles through rehabilitation measures, and implementing special measures for juvenile criminal cases. </a:t>
            </a:r>
          </a:p>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8</a:t>
            </a:fld>
            <a:endParaRPr kumimoji="1" lang="ja-JP" altLang="en-US"/>
          </a:p>
        </p:txBody>
      </p:sp>
    </p:spTree>
    <p:extLst>
      <p:ext uri="{BB962C8B-B14F-4D97-AF65-F5344CB8AC3E}">
        <p14:creationId xmlns:p14="http://schemas.microsoft.com/office/powerpoint/2010/main" val="376544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72A11-AE20-46DF-89CC-59937647B8C9}" type="slidenum">
              <a:rPr kumimoji="1" lang="ja-JP" altLang="en-US" smtClean="0"/>
              <a:t>9</a:t>
            </a:fld>
            <a:endParaRPr kumimoji="1" lang="ja-JP" altLang="en-US"/>
          </a:p>
        </p:txBody>
      </p:sp>
    </p:spTree>
    <p:extLst>
      <p:ext uri="{BB962C8B-B14F-4D97-AF65-F5344CB8AC3E}">
        <p14:creationId xmlns:p14="http://schemas.microsoft.com/office/powerpoint/2010/main" val="241503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D50D44-4364-459A-831B-E9915F0BD55A}" type="datetime1">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420093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4F2488-30D6-452B-BBFC-D9AA7636672A}" type="datetime1">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5585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B8F831C-4983-41A6-A0D6-22AA76375164}" type="datetime1">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905789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27" name="Google Shape;27;p5"/>
          <p:cNvSpPr/>
          <p:nvPr/>
        </p:nvSpPr>
        <p:spPr>
          <a:xfrm>
            <a:off x="133" y="0"/>
            <a:ext cx="12192000" cy="1062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5"/>
          <p:cNvSpPr/>
          <p:nvPr/>
        </p:nvSpPr>
        <p:spPr>
          <a:xfrm>
            <a:off x="2369700" y="697300"/>
            <a:ext cx="7452800" cy="729200"/>
          </a:xfrm>
          <a:prstGeom prst="rect">
            <a:avLst/>
          </a:prstGeom>
          <a:noFill/>
          <a:ln w="9525" cap="flat" cmpd="sng">
            <a:solidFill>
              <a:srgbClr val="22222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5"/>
          <p:cNvSpPr txBox="1">
            <a:spLocks noGrp="1"/>
          </p:cNvSpPr>
          <p:nvPr>
            <p:ph type="title"/>
          </p:nvPr>
        </p:nvSpPr>
        <p:spPr>
          <a:xfrm>
            <a:off x="2413600" y="743351"/>
            <a:ext cx="7364800" cy="6372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ja-JP" altLang="en-US"/>
              <a:t>マスター タイトルの書式設定</a:t>
            </a:r>
            <a:endParaRPr/>
          </a:p>
        </p:txBody>
      </p:sp>
      <p:sp>
        <p:nvSpPr>
          <p:cNvPr id="30" name="Google Shape;30;p5"/>
          <p:cNvSpPr txBox="1">
            <a:spLocks noGrp="1"/>
          </p:cNvSpPr>
          <p:nvPr>
            <p:ph type="body" idx="1"/>
          </p:nvPr>
        </p:nvSpPr>
        <p:spPr>
          <a:xfrm>
            <a:off x="609600" y="1871075"/>
            <a:ext cx="10972800" cy="4696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ja-JP" altLang="en-US"/>
              <a:t>マスター テキストの書式設定</a:t>
            </a:r>
          </a:p>
        </p:txBody>
      </p:sp>
      <p:sp>
        <p:nvSpPr>
          <p:cNvPr id="31" name="Google Shape;31;p5"/>
          <p:cNvSpPr txBox="1">
            <a:spLocks noGrp="1"/>
          </p:cNvSpPr>
          <p:nvPr>
            <p:ph type="sldNum" idx="12"/>
          </p:nvPr>
        </p:nvSpPr>
        <p:spPr>
          <a:xfrm>
            <a:off x="5730200" y="6352999"/>
            <a:ext cx="731600" cy="4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154955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rgbClr val="FFE3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3F06F6-134C-4806-ACD3-FEF44C5D413C}" type="datetime1">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2338871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FFE3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369B17-899F-4848-9287-28A635265B32}" type="datetime1">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800"/>
            </a:lvl1pPr>
          </a:lstStyle>
          <a:p>
            <a:fld id="{9B11AFDF-7658-46F0-AE42-1E1E39214057}" type="slidenum">
              <a:rPr kumimoji="1" lang="ja-JP" altLang="en-US" smtClean="0"/>
              <a:pPr/>
              <a:t>‹#›</a:t>
            </a:fld>
            <a:endParaRPr kumimoji="1" lang="ja-JP" altLang="en-US" dirty="0"/>
          </a:p>
        </p:txBody>
      </p:sp>
    </p:spTree>
    <p:extLst>
      <p:ext uri="{BB962C8B-B14F-4D97-AF65-F5344CB8AC3E}">
        <p14:creationId xmlns:p14="http://schemas.microsoft.com/office/powerpoint/2010/main" val="4135786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rgbClr val="FFE3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8ACF85-606D-4008-A9EC-6B6BE46537E9}" type="datetime1">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3200"/>
            </a:lvl1pPr>
          </a:lstStyle>
          <a:p>
            <a:fld id="{9B11AFDF-7658-46F0-AE42-1E1E39214057}" type="slidenum">
              <a:rPr kumimoji="1" lang="ja-JP" altLang="en-US" smtClean="0"/>
              <a:pPr/>
              <a:t>‹#›</a:t>
            </a:fld>
            <a:endParaRPr kumimoji="1" lang="ja-JP" altLang="en-US" dirty="0"/>
          </a:p>
        </p:txBody>
      </p:sp>
    </p:spTree>
    <p:extLst>
      <p:ext uri="{BB962C8B-B14F-4D97-AF65-F5344CB8AC3E}">
        <p14:creationId xmlns:p14="http://schemas.microsoft.com/office/powerpoint/2010/main" val="1739780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7499BC-3A08-4F09-AAEB-0B3D1B9AEDF7}" type="datetime1">
              <a:rPr kumimoji="1" lang="ja-JP" altLang="en-US" smtClean="0"/>
              <a:t>2025/6/23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105550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B4CDC1-563A-47D2-B1BB-DEBEFEC6DEA0}" type="datetime1">
              <a:rPr kumimoji="1" lang="ja-JP" altLang="en-US" smtClean="0"/>
              <a:t>2025/6/23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3366573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EA0F533-DFB7-43B3-91E5-95E9DD7F95F7}" type="datetime1">
              <a:rPr kumimoji="1" lang="ja-JP" altLang="en-US" smtClean="0"/>
              <a:t>2025/6/23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11AFDF-7658-46F0-AE42-1E1E39214057}" type="slidenum">
              <a:rPr kumimoji="1" lang="ja-JP" altLang="en-US" smtClean="0"/>
              <a:t>‹#›</a:t>
            </a:fld>
            <a:endParaRPr kumimoji="1" lang="ja-JP" altLang="en-US" dirty="0"/>
          </a:p>
        </p:txBody>
      </p:sp>
    </p:spTree>
    <p:extLst>
      <p:ext uri="{BB962C8B-B14F-4D97-AF65-F5344CB8AC3E}">
        <p14:creationId xmlns:p14="http://schemas.microsoft.com/office/powerpoint/2010/main" val="3218553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33E2D-6D51-45CA-A0FC-D154B69A1024}" type="datetime1">
              <a:rPr kumimoji="1" lang="ja-JP" altLang="en-US" smtClean="0"/>
              <a:t>2025/6/23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427700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856444-4600-45A2-A010-59003ACDB4F5}" type="datetime1">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168980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41FDC5-FE50-407F-900C-7D198BA2129E}" type="datetime1">
              <a:rPr kumimoji="1" lang="ja-JP" altLang="en-US" smtClean="0"/>
              <a:t>2025/6/23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2124409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2F5AB3-ACEE-49A6-B298-18E65598E0DB}" type="datetime1">
              <a:rPr kumimoji="1" lang="ja-JP" altLang="en-US" smtClean="0"/>
              <a:t>2025/6/23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1894217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26A4A8-8FBB-48BD-82DD-9B89BD82C26F}" type="datetime1">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3137769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0D94424-69F8-4C79-9B0A-130560B5DAA5}" type="datetime1">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207299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29" name="Google Shape;29;p5"/>
          <p:cNvSpPr txBox="1">
            <a:spLocks noGrp="1"/>
          </p:cNvSpPr>
          <p:nvPr>
            <p:ph type="title"/>
          </p:nvPr>
        </p:nvSpPr>
        <p:spPr>
          <a:xfrm>
            <a:off x="2413600" y="743351"/>
            <a:ext cx="7364800" cy="6372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ja-JP" altLang="en-US"/>
              <a:t>マスター タイトルの書式設定</a:t>
            </a:r>
            <a:endParaRPr/>
          </a:p>
        </p:txBody>
      </p:sp>
      <p:sp>
        <p:nvSpPr>
          <p:cNvPr id="30" name="Google Shape;30;p5"/>
          <p:cNvSpPr txBox="1">
            <a:spLocks noGrp="1"/>
          </p:cNvSpPr>
          <p:nvPr>
            <p:ph type="body" idx="1"/>
          </p:nvPr>
        </p:nvSpPr>
        <p:spPr>
          <a:xfrm>
            <a:off x="609600" y="1871075"/>
            <a:ext cx="10972800" cy="4696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ja-JP" altLang="en-US"/>
              <a:t>マスター テキストの書式設定</a:t>
            </a:r>
          </a:p>
        </p:txBody>
      </p:sp>
      <p:sp>
        <p:nvSpPr>
          <p:cNvPr id="31" name="Google Shape;31;p5"/>
          <p:cNvSpPr txBox="1">
            <a:spLocks noGrp="1"/>
          </p:cNvSpPr>
          <p:nvPr>
            <p:ph type="sldNum" idx="12"/>
          </p:nvPr>
        </p:nvSpPr>
        <p:spPr>
          <a:xfrm>
            <a:off x="5730200" y="6352999"/>
            <a:ext cx="731600" cy="4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37872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35" name="Google Shape;35;p6"/>
          <p:cNvSpPr txBox="1">
            <a:spLocks noGrp="1"/>
          </p:cNvSpPr>
          <p:nvPr>
            <p:ph type="body" idx="1"/>
          </p:nvPr>
        </p:nvSpPr>
        <p:spPr>
          <a:xfrm>
            <a:off x="609600" y="1863151"/>
            <a:ext cx="5326000" cy="4704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ja-JP" altLang="en-US"/>
              <a:t>マスター テキストの書式設定</a:t>
            </a:r>
          </a:p>
        </p:txBody>
      </p:sp>
      <p:sp>
        <p:nvSpPr>
          <p:cNvPr id="36" name="Google Shape;36;p6"/>
          <p:cNvSpPr txBox="1">
            <a:spLocks noGrp="1"/>
          </p:cNvSpPr>
          <p:nvPr>
            <p:ph type="body" idx="2"/>
          </p:nvPr>
        </p:nvSpPr>
        <p:spPr>
          <a:xfrm>
            <a:off x="6256365" y="1863151"/>
            <a:ext cx="5326000" cy="4704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ja-JP" altLang="en-US"/>
              <a:t>マスター テキストの書式設定</a:t>
            </a:r>
          </a:p>
        </p:txBody>
      </p:sp>
      <p:sp>
        <p:nvSpPr>
          <p:cNvPr id="37" name="Google Shape;37;p6"/>
          <p:cNvSpPr txBox="1">
            <a:spLocks noGrp="1"/>
          </p:cNvSpPr>
          <p:nvPr>
            <p:ph type="title"/>
          </p:nvPr>
        </p:nvSpPr>
        <p:spPr>
          <a:xfrm>
            <a:off x="2413600" y="743351"/>
            <a:ext cx="7364800" cy="637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ja-JP" altLang="en-US"/>
              <a:t>マスター タイトルの書式設定</a:t>
            </a:r>
            <a:endParaRPr/>
          </a:p>
        </p:txBody>
      </p:sp>
      <p:sp>
        <p:nvSpPr>
          <p:cNvPr id="38" name="Google Shape;38;p6"/>
          <p:cNvSpPr txBox="1">
            <a:spLocks noGrp="1"/>
          </p:cNvSpPr>
          <p:nvPr>
            <p:ph type="sldNum" idx="12"/>
          </p:nvPr>
        </p:nvSpPr>
        <p:spPr>
          <a:xfrm>
            <a:off x="5730200" y="6352999"/>
            <a:ext cx="731600" cy="4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34525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553F3A-9822-43D6-87F2-6903940170FF}" type="datetime1">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394031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D11556-E37D-4FB1-8B9D-04C52ABC6B4A}" type="datetime1">
              <a:rPr kumimoji="1" lang="ja-JP" altLang="en-US" smtClean="0"/>
              <a:t>2025/6/23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95561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695F39A-39B5-474B-8B1A-363CE689E9D5}" type="datetime1">
              <a:rPr kumimoji="1" lang="ja-JP" altLang="en-US" smtClean="0"/>
              <a:t>2025/6/23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43929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72C678-281B-4042-B261-0085BC481D14}" type="datetime1">
              <a:rPr kumimoji="1" lang="ja-JP" altLang="en-US" smtClean="0"/>
              <a:t>2025/6/23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95441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8452F-3AF7-4452-A866-DD3522930C33}" type="datetime1">
              <a:rPr kumimoji="1" lang="ja-JP" altLang="en-US" smtClean="0"/>
              <a:t>2025/6/23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8426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9813FD-D97E-4D35-A81B-9015271EDFA1}" type="datetime1">
              <a:rPr kumimoji="1" lang="ja-JP" altLang="en-US" smtClean="0"/>
              <a:t>2025/6/23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148021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F75F41-AD6B-4AE2-B97C-70C261F1B78D}" type="datetime1">
              <a:rPr kumimoji="1" lang="ja-JP" altLang="en-US" smtClean="0"/>
              <a:t>2025/6/23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18932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DD74D77-A207-4ECD-8261-96F14F421330}" type="datetime1">
              <a:rPr kumimoji="1" lang="ja-JP" altLang="en-US" smtClean="0"/>
              <a:t>2025/6/23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1151388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B354A-CFDE-4B56-9F2A-C7656DCDA97E}" type="datetime1">
              <a:rPr kumimoji="1" lang="ja-JP" altLang="en-US" smtClean="0"/>
              <a:t>2025/6/23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AFDF-7658-46F0-AE42-1E1E39214057}" type="slidenum">
              <a:rPr kumimoji="1" lang="ja-JP" altLang="en-US" smtClean="0"/>
              <a:t>‹#›</a:t>
            </a:fld>
            <a:endParaRPr kumimoji="1" lang="ja-JP" altLang="en-US"/>
          </a:p>
        </p:txBody>
      </p:sp>
    </p:spTree>
    <p:extLst>
      <p:ext uri="{BB962C8B-B14F-4D97-AF65-F5344CB8AC3E}">
        <p14:creationId xmlns:p14="http://schemas.microsoft.com/office/powerpoint/2010/main" val="4262425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www.courts.go.jp/index.html" TargetMode="External"/><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hyperlink" Target="https://www.researchgate.net/publication/372346144_How_can_lawyers_contribute_to_the_children's_rights_to_be_heard_Emerging_practices_of_the_Children's_Representatives_in_Japanese_family_court_proceedings" TargetMode="External"/><Relationship Id="rId5" Type="http://schemas.openxmlformats.org/officeDocument/2006/relationships/hyperlink" Target="https://www.researchgate.net/publication/367125508_Child_Custody_Disputes_in_Japan_A_Cultural_and_Institutional_Perspective" TargetMode="External"/><Relationship Id="rId4" Type="http://schemas.openxmlformats.org/officeDocument/2006/relationships/hyperlink" Target="https://doi.org/10.1093/lawfam/eby0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163/15718182-02702002" TargetMode="External"/><Relationship Id="rId7" Type="http://schemas.openxmlformats.org/officeDocument/2006/relationships/hyperlink" Target="https://www.ohchr.org/en/documents/general-comments-and-recommendations/draft-general-comment-no-27-childrens-right-access" TargetMode="External"/><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hyperlink" Target="https://www.courts.go.jp/english/vc-files/courts-en/Material/Guide_to_the_Family_Court_of_Japan_2023.pdf" TargetMode="External"/><Relationship Id="rId5" Type="http://schemas.openxmlformats.org/officeDocument/2006/relationships/hyperlink" Target="https://www.mhlw.go.jp/toukei/saikin/hw/jinkou/tokusyu/rikon22/dl/suii.pdf" TargetMode="External"/><Relationship Id="rId4" Type="http://schemas.openxmlformats.org/officeDocument/2006/relationships/hyperlink" Target="https://warp.da.ndl.go.jp/info:ndljp/pid/12862028/www.mhlw.go.jp/stf/seisakunitsuite/bunya/0000188147_00013.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C8779B-2CA2-7800-E4BE-6F1F45E555C2}"/>
              </a:ext>
            </a:extLst>
          </p:cNvPr>
          <p:cNvSpPr>
            <a:spLocks noGrp="1"/>
          </p:cNvSpPr>
          <p:nvPr>
            <p:ph type="ctrTitle"/>
          </p:nvPr>
        </p:nvSpPr>
        <p:spPr>
          <a:xfrm>
            <a:off x="350729" y="1122363"/>
            <a:ext cx="11411211" cy="2306637"/>
          </a:xfrm>
        </p:spPr>
        <p:txBody>
          <a:bodyPr>
            <a:noAutofit/>
          </a:bodyPr>
          <a:lstStyle/>
          <a:p>
            <a:r>
              <a:rPr kumimoji="1" lang="en-US" altLang="ja-JP" sz="4400" b="1" dirty="0">
                <a:latin typeface="Arial" panose="020B0604020202020204" pitchFamily="34" charset="0"/>
                <a:cs typeface="Arial" panose="020B0604020202020204" pitchFamily="34" charset="0"/>
              </a:rPr>
              <a:t>Resolving Divorce and Custody Disputes </a:t>
            </a:r>
            <a:br>
              <a:rPr kumimoji="1" lang="en-US" altLang="ja-JP" sz="4400" b="1" dirty="0">
                <a:latin typeface="Arial" panose="020B0604020202020204" pitchFamily="34" charset="0"/>
                <a:cs typeface="Arial" panose="020B0604020202020204" pitchFamily="34" charset="0"/>
              </a:rPr>
            </a:br>
            <a:r>
              <a:rPr kumimoji="1" lang="en-US" altLang="ja-JP" sz="4400" b="1" dirty="0">
                <a:latin typeface="Arial" panose="020B0604020202020204" pitchFamily="34" charset="0"/>
                <a:cs typeface="Arial" panose="020B0604020202020204" pitchFamily="34" charset="0"/>
              </a:rPr>
              <a:t>in the Family Court of Japan</a:t>
            </a:r>
            <a:br>
              <a:rPr kumimoji="1" lang="en-US" altLang="ja-JP" sz="3600" dirty="0">
                <a:latin typeface="Arial" panose="020B0604020202020204" pitchFamily="34" charset="0"/>
                <a:cs typeface="Arial" panose="020B0604020202020204" pitchFamily="34" charset="0"/>
              </a:rPr>
            </a:br>
            <a:br>
              <a:rPr kumimoji="1" lang="en-US" altLang="ja-JP" sz="2400" dirty="0">
                <a:latin typeface="Arial" panose="020B0604020202020204" pitchFamily="34" charset="0"/>
                <a:cs typeface="Arial" panose="020B0604020202020204" pitchFamily="34" charset="0"/>
              </a:rPr>
            </a:br>
            <a:r>
              <a:rPr kumimoji="1" lang="en-US" altLang="ja-JP" sz="3200" b="1" dirty="0">
                <a:latin typeface="Arial" panose="020B0604020202020204" pitchFamily="34" charset="0"/>
                <a:cs typeface="Arial" panose="020B0604020202020204" pitchFamily="34" charset="0"/>
              </a:rPr>
              <a:t>HARADA, Ayako </a:t>
            </a:r>
            <a:br>
              <a:rPr kumimoji="1" lang="en-US" altLang="ja-JP" sz="2400" dirty="0">
                <a:latin typeface="Arial" panose="020B0604020202020204" pitchFamily="34" charset="0"/>
                <a:cs typeface="Arial" panose="020B0604020202020204" pitchFamily="34" charset="0"/>
              </a:rPr>
            </a:br>
            <a:r>
              <a:rPr kumimoji="1" lang="en-US" altLang="ja-JP" sz="2000" dirty="0">
                <a:latin typeface="Arial" panose="020B0604020202020204" pitchFamily="34" charset="0"/>
                <a:cs typeface="Arial" panose="020B0604020202020204" pitchFamily="34" charset="0"/>
              </a:rPr>
              <a:t>Professor, Nagoya University (Sociology of Law)</a:t>
            </a:r>
            <a:endParaRPr kumimoji="1" lang="ja-JP" altLang="en-US" sz="2400" dirty="0">
              <a:latin typeface="Arial" panose="020B0604020202020204" pitchFamily="34" charset="0"/>
              <a:cs typeface="Arial" panose="020B0604020202020204" pitchFamily="34" charset="0"/>
            </a:endParaRPr>
          </a:p>
        </p:txBody>
      </p:sp>
      <p:sp>
        <p:nvSpPr>
          <p:cNvPr id="3" name="字幕 2">
            <a:extLst>
              <a:ext uri="{FF2B5EF4-FFF2-40B4-BE49-F238E27FC236}">
                <a16:creationId xmlns:a16="http://schemas.microsoft.com/office/drawing/2014/main" id="{814288E8-DE1D-B95D-6C26-3F63A17C7E18}"/>
              </a:ext>
            </a:extLst>
          </p:cNvPr>
          <p:cNvSpPr>
            <a:spLocks noGrp="1"/>
          </p:cNvSpPr>
          <p:nvPr>
            <p:ph type="subTitle" idx="1"/>
          </p:nvPr>
        </p:nvSpPr>
        <p:spPr>
          <a:xfrm>
            <a:off x="1074549" y="4581727"/>
            <a:ext cx="10042901" cy="2016667"/>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The International Conference on</a:t>
            </a:r>
          </a:p>
          <a:p>
            <a:r>
              <a:rPr lang="en-US" altLang="ja-JP" sz="2000" dirty="0">
                <a:latin typeface="Arial" panose="020B0604020202020204" pitchFamily="34" charset="0"/>
                <a:cs typeface="Arial" panose="020B0604020202020204" pitchFamily="34" charset="0"/>
              </a:rPr>
              <a:t>“SPECIALIZED COURT: CHILDREN’S RIGHT AND FAMILY”</a:t>
            </a:r>
          </a:p>
          <a:p>
            <a:r>
              <a:rPr lang="en-US" altLang="ja-JP" sz="2000" dirty="0">
                <a:latin typeface="Arial" panose="020B0604020202020204" pitchFamily="34" charset="0"/>
                <a:cs typeface="Arial" panose="020B0604020202020204" pitchFamily="34" charset="0"/>
              </a:rPr>
              <a:t>The Supreme Court of Mongolia, The Judicial Academy of Mongolia </a:t>
            </a:r>
          </a:p>
          <a:p>
            <a:r>
              <a:rPr lang="en-US" altLang="ja-JP" sz="2000" dirty="0">
                <a:latin typeface="Arial" panose="020B0604020202020204" pitchFamily="34" charset="0"/>
                <a:cs typeface="Arial" panose="020B0604020202020204" pitchFamily="34" charset="0"/>
              </a:rPr>
              <a:t>Wednesday, 25 June 2025   Ulaanbaatar, Mongolia</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35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882592-A8B6-6514-DE3A-F4C7E0AA4FED}"/>
              </a:ext>
            </a:extLst>
          </p:cNvPr>
          <p:cNvSpPr>
            <a:spLocks noGrp="1"/>
          </p:cNvSpPr>
          <p:nvPr>
            <p:ph idx="1"/>
          </p:nvPr>
        </p:nvSpPr>
        <p:spPr>
          <a:xfrm>
            <a:off x="838200" y="1228725"/>
            <a:ext cx="10868025" cy="6007100"/>
          </a:xfrm>
        </p:spPr>
        <p:txBody>
          <a:bodyPr>
            <a:normAutofit/>
          </a:bodyPr>
          <a:lstStyle/>
          <a:p>
            <a:pPr marL="0" indent="0">
              <a:buNone/>
            </a:pPr>
            <a:r>
              <a:rPr kumimoji="1" lang="en-US" altLang="ja-JP" b="1" dirty="0">
                <a:solidFill>
                  <a:schemeClr val="accent4"/>
                </a:solidFill>
                <a:latin typeface="Arial" panose="020B0604020202020204" pitchFamily="34" charset="0"/>
                <a:cs typeface="Arial" panose="020B0604020202020204" pitchFamily="34" charset="0"/>
              </a:rPr>
              <a:t>“Table 1” cases: (negotiated solutions are </a:t>
            </a:r>
            <a:r>
              <a:rPr kumimoji="1" lang="en-US" altLang="ja-JP" b="1" i="1" dirty="0">
                <a:solidFill>
                  <a:schemeClr val="accent4"/>
                </a:solidFill>
                <a:latin typeface="Arial" panose="020B0604020202020204" pitchFamily="34" charset="0"/>
                <a:cs typeface="Arial" panose="020B0604020202020204" pitchFamily="34" charset="0"/>
              </a:rPr>
              <a:t>not</a:t>
            </a:r>
            <a:r>
              <a:rPr kumimoji="1" lang="en-US" altLang="ja-JP" b="1" dirty="0">
                <a:solidFill>
                  <a:schemeClr val="accent4"/>
                </a:solidFill>
                <a:latin typeface="Arial" panose="020B0604020202020204" pitchFamily="34" charset="0"/>
                <a:cs typeface="Arial" panose="020B0604020202020204" pitchFamily="34" charset="0"/>
              </a:rPr>
              <a:t> allowed)</a:t>
            </a:r>
          </a:p>
          <a:p>
            <a:pPr marL="0" indent="0">
              <a:buNone/>
            </a:pPr>
            <a:r>
              <a:rPr lang="en-US" altLang="ja-JP" dirty="0">
                <a:latin typeface="Arial" panose="020B0604020202020204" pitchFamily="34" charset="0"/>
                <a:cs typeface="Arial" panose="020B0604020202020204" pitchFamily="34" charset="0"/>
              </a:rPr>
              <a:t>  Ex. F</a:t>
            </a:r>
            <a:r>
              <a:rPr kumimoji="1" lang="en-US" altLang="ja-JP" dirty="0">
                <a:latin typeface="Arial" panose="020B0604020202020204" pitchFamily="34" charset="0"/>
                <a:cs typeface="Arial" panose="020B0604020202020204" pitchFamily="34" charset="0"/>
              </a:rPr>
              <a:t>orfeiture of parental authority, appointment of a guardian, etc.</a:t>
            </a:r>
          </a:p>
          <a:p>
            <a:pPr marL="0" indent="0">
              <a:buNone/>
            </a:pPr>
            <a:r>
              <a:rPr lang="en-US" altLang="ja-JP" dirty="0">
                <a:latin typeface="Arial" panose="020B0604020202020204" pitchFamily="34" charset="0"/>
                <a:cs typeface="Arial" panose="020B0604020202020204" pitchFamily="34" charset="0"/>
              </a:rPr>
              <a:t>  Only </a:t>
            </a:r>
            <a:r>
              <a:rPr lang="en-US" altLang="ja-JP" i="1" dirty="0">
                <a:latin typeface="Arial" panose="020B0604020202020204" pitchFamily="34" charset="0"/>
                <a:cs typeface="Arial" panose="020B0604020202020204" pitchFamily="34" charset="0"/>
              </a:rPr>
              <a:t>adjudication</a:t>
            </a:r>
            <a:r>
              <a:rPr lang="en-US" altLang="ja-JP" dirty="0">
                <a:latin typeface="Arial" panose="020B0604020202020204" pitchFamily="34" charset="0"/>
                <a:cs typeface="Arial" panose="020B0604020202020204" pitchFamily="34" charset="0"/>
              </a:rPr>
              <a:t> is available </a:t>
            </a:r>
            <a:endParaRPr lang="en-US" altLang="ja-JP" u="sng" dirty="0">
              <a:latin typeface="Arial" panose="020B0604020202020204" pitchFamily="34" charset="0"/>
              <a:cs typeface="Arial" panose="020B0604020202020204" pitchFamily="34" charset="0"/>
            </a:endParaRPr>
          </a:p>
          <a:p>
            <a:pPr marL="0" indent="0">
              <a:buNone/>
            </a:pPr>
            <a:r>
              <a:rPr lang="en-US" altLang="ja-JP" b="1" dirty="0">
                <a:solidFill>
                  <a:schemeClr val="accent4"/>
                </a:solidFill>
                <a:latin typeface="Arial" panose="020B0604020202020204" pitchFamily="34" charset="0"/>
                <a:cs typeface="Arial" panose="020B0604020202020204" pitchFamily="34" charset="0"/>
              </a:rPr>
              <a:t>“Table 2” cases: (negotiated solutions are allowed)</a:t>
            </a:r>
          </a:p>
          <a:p>
            <a:pPr marL="0" indent="0">
              <a:buNone/>
            </a:pPr>
            <a:r>
              <a:rPr lang="en-US" altLang="ja-JP" dirty="0">
                <a:latin typeface="Arial" panose="020B0604020202020204" pitchFamily="34" charset="0"/>
                <a:cs typeface="Arial" panose="020B0604020202020204" pitchFamily="34" charset="0"/>
              </a:rPr>
              <a:t>  Ex. Child custody, distribution of inherited assets, etc.</a:t>
            </a:r>
          </a:p>
          <a:p>
            <a:pPr marL="0" indent="0">
              <a:buNone/>
            </a:pPr>
            <a:r>
              <a:rPr lang="en-US" altLang="ja-JP" dirty="0">
                <a:latin typeface="Arial" panose="020B0604020202020204" pitchFamily="34" charset="0"/>
                <a:cs typeface="Arial" panose="020B0604020202020204" pitchFamily="34" charset="0"/>
              </a:rPr>
              <a:t>  Both </a:t>
            </a:r>
            <a:r>
              <a:rPr lang="en-US" altLang="ja-JP" i="1" dirty="0">
                <a:latin typeface="Arial" panose="020B0604020202020204" pitchFamily="34" charset="0"/>
                <a:cs typeface="Arial" panose="020B0604020202020204" pitchFamily="34" charset="0"/>
              </a:rPr>
              <a:t>conciliation</a:t>
            </a:r>
            <a:r>
              <a:rPr lang="en-US" altLang="ja-JP" dirty="0">
                <a:latin typeface="Arial" panose="020B0604020202020204" pitchFamily="34" charset="0"/>
                <a:cs typeface="Arial" panose="020B0604020202020204" pitchFamily="34" charset="0"/>
              </a:rPr>
              <a:t> and </a:t>
            </a:r>
            <a:r>
              <a:rPr lang="en-US" altLang="ja-JP" i="1" dirty="0">
                <a:latin typeface="Arial" panose="020B0604020202020204" pitchFamily="34" charset="0"/>
                <a:cs typeface="Arial" panose="020B0604020202020204" pitchFamily="34" charset="0"/>
              </a:rPr>
              <a:t>adjudication</a:t>
            </a:r>
            <a:r>
              <a:rPr lang="en-US" altLang="ja-JP" dirty="0">
                <a:latin typeface="Arial" panose="020B0604020202020204" pitchFamily="34" charset="0"/>
                <a:cs typeface="Arial" panose="020B0604020202020204" pitchFamily="34" charset="0"/>
              </a:rPr>
              <a:t> are available</a:t>
            </a:r>
          </a:p>
          <a:p>
            <a:pPr marL="0" indent="0">
              <a:buNone/>
            </a:pPr>
            <a:r>
              <a:rPr lang="en-US" altLang="ja-JP" dirty="0">
                <a:latin typeface="Arial" panose="020B0604020202020204" pitchFamily="34" charset="0"/>
                <a:cs typeface="Arial" panose="020B0604020202020204" pitchFamily="34" charset="0"/>
              </a:rPr>
              <a:t>  If conciliation fails, the case is automatically referred to adjudication.</a:t>
            </a:r>
          </a:p>
          <a:p>
            <a:pPr marL="0" indent="0">
              <a:buNone/>
            </a:pPr>
            <a:r>
              <a:rPr lang="en-US" altLang="ja-JP" b="1" dirty="0">
                <a:solidFill>
                  <a:schemeClr val="accent4"/>
                </a:solidFill>
                <a:latin typeface="Arial" panose="020B0604020202020204" pitchFamily="34" charset="0"/>
                <a:cs typeface="Arial" panose="020B0604020202020204" pitchFamily="34" charset="0"/>
              </a:rPr>
              <a:t>Personal status litigation cases: </a:t>
            </a:r>
          </a:p>
          <a:p>
            <a:pPr marL="0" indent="0">
              <a:buNone/>
            </a:pPr>
            <a:r>
              <a:rPr lang="en-US" altLang="ja-JP" dirty="0">
                <a:latin typeface="Arial" panose="020B0604020202020204" pitchFamily="34" charset="0"/>
                <a:cs typeface="Arial" panose="020B0604020202020204" pitchFamily="34" charset="0"/>
              </a:rPr>
              <a:t>   Ex. Divorce, paternity action, etc.</a:t>
            </a:r>
          </a:p>
          <a:p>
            <a:pPr marL="0" indent="0">
              <a:buNone/>
            </a:pPr>
            <a:r>
              <a:rPr lang="en-US" altLang="ja-JP" dirty="0">
                <a:latin typeface="Arial" panose="020B0604020202020204" pitchFamily="34" charset="0"/>
                <a:cs typeface="Arial" panose="020B0604020202020204" pitchFamily="34" charset="0"/>
              </a:rPr>
              <a:t>    </a:t>
            </a:r>
            <a:r>
              <a:rPr lang="en-US" altLang="ja-JP" i="1" dirty="0">
                <a:latin typeface="Arial" panose="020B0604020202020204" pitchFamily="34" charset="0"/>
                <a:cs typeface="Arial" panose="020B0604020202020204" pitchFamily="34" charset="0"/>
              </a:rPr>
              <a:t>Conciliation must be attempted </a:t>
            </a:r>
            <a:r>
              <a:rPr lang="en-US" altLang="ja-JP" dirty="0">
                <a:latin typeface="Arial" panose="020B0604020202020204" pitchFamily="34" charset="0"/>
                <a:cs typeface="Arial" panose="020B0604020202020204" pitchFamily="34" charset="0"/>
              </a:rPr>
              <a:t>before filing a lawsuit.</a:t>
            </a:r>
          </a:p>
          <a:p>
            <a:pPr marL="0" indent="0">
              <a:buNone/>
            </a:pPr>
            <a:r>
              <a:rPr lang="en-US" altLang="ja-JP" dirty="0">
                <a:latin typeface="Arial" panose="020B0604020202020204" pitchFamily="34" charset="0"/>
                <a:cs typeface="Arial" panose="020B0604020202020204" pitchFamily="34" charset="0"/>
              </a:rPr>
              <a:t>   </a:t>
            </a:r>
          </a:p>
        </p:txBody>
      </p:sp>
      <p:sp>
        <p:nvSpPr>
          <p:cNvPr id="4" name="スライド番号プレースホルダー 3">
            <a:extLst>
              <a:ext uri="{FF2B5EF4-FFF2-40B4-BE49-F238E27FC236}">
                <a16:creationId xmlns:a16="http://schemas.microsoft.com/office/drawing/2014/main" id="{A0D96281-21E4-112F-DCBD-89762DAE05A5}"/>
              </a:ext>
            </a:extLst>
          </p:cNvPr>
          <p:cNvSpPr>
            <a:spLocks noGrp="1"/>
          </p:cNvSpPr>
          <p:nvPr>
            <p:ph type="sldNum" sz="quarter" idx="12"/>
          </p:nvPr>
        </p:nvSpPr>
        <p:spPr/>
        <p:txBody>
          <a:bodyPr/>
          <a:lstStyle/>
          <a:p>
            <a:fld id="{9B11AFDF-7658-46F0-AE42-1E1E39214057}" type="slidenum">
              <a:rPr kumimoji="1" lang="ja-JP" altLang="en-US" sz="2400" smtClean="0"/>
              <a:pPr/>
              <a:t>10</a:t>
            </a:fld>
            <a:endParaRPr kumimoji="1" lang="ja-JP" altLang="en-US" dirty="0"/>
          </a:p>
        </p:txBody>
      </p:sp>
      <p:sp>
        <p:nvSpPr>
          <p:cNvPr id="5" name="テキスト ボックス 4">
            <a:extLst>
              <a:ext uri="{FF2B5EF4-FFF2-40B4-BE49-F238E27FC236}">
                <a16:creationId xmlns:a16="http://schemas.microsoft.com/office/drawing/2014/main" id="{6F5AED82-7A68-0FA4-2F9C-9285BE24C6EF}"/>
              </a:ext>
            </a:extLst>
          </p:cNvPr>
          <p:cNvSpPr txBox="1"/>
          <p:nvPr/>
        </p:nvSpPr>
        <p:spPr>
          <a:xfrm>
            <a:off x="2676322" y="360432"/>
            <a:ext cx="7305878" cy="707886"/>
          </a:xfrm>
          <a:prstGeom prst="rect">
            <a:avLst/>
          </a:prstGeom>
          <a:noFill/>
        </p:spPr>
        <p:txBody>
          <a:bodyPr wrap="square" rtlCol="0">
            <a:spAutoFit/>
          </a:bodyPr>
          <a:lstStyle/>
          <a:p>
            <a:r>
              <a:rPr kumimoji="1" lang="en-US" altLang="ja-JP" sz="4000" b="1" dirty="0">
                <a:latin typeface="Arial" panose="020B0604020202020204" pitchFamily="34" charset="0"/>
                <a:cs typeface="Arial" panose="020B0604020202020204" pitchFamily="34" charset="0"/>
              </a:rPr>
              <a:t>Categories of family cases</a:t>
            </a:r>
            <a:endParaRPr kumimoji="1" lang="ja-JP" alt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93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9ACF7E5-8839-1A9B-F5BF-142F6D0195BE}"/>
              </a:ext>
            </a:extLst>
          </p:cNvPr>
          <p:cNvSpPr>
            <a:spLocks noGrp="1"/>
          </p:cNvSpPr>
          <p:nvPr>
            <p:ph type="title"/>
          </p:nvPr>
        </p:nvSpPr>
        <p:spPr/>
        <p:txBody>
          <a:bodyPr>
            <a:normAutofit/>
          </a:bodyPr>
          <a:lstStyle/>
          <a:p>
            <a:pPr algn="ctr"/>
            <a:r>
              <a:rPr kumimoji="1" lang="en-US" altLang="ja-JP" sz="5400" b="1" dirty="0">
                <a:latin typeface="Arial" panose="020B0604020202020204" pitchFamily="34" charset="0"/>
                <a:cs typeface="Arial" panose="020B0604020202020204" pitchFamily="34" charset="0"/>
              </a:rPr>
              <a:t>2. Procedures for divorce and child custody</a:t>
            </a:r>
            <a:endParaRPr lang="ja-JP" altLang="en-US" sz="5400" b="1" dirty="0">
              <a:latin typeface="Arial" panose="020B0604020202020204" pitchFamily="34" charset="0"/>
              <a:cs typeface="Arial" panose="020B0604020202020204" pitchFamily="34" charset="0"/>
            </a:endParaRPr>
          </a:p>
        </p:txBody>
      </p:sp>
      <p:sp>
        <p:nvSpPr>
          <p:cNvPr id="5" name="テキスト プレースホルダー 4">
            <a:extLst>
              <a:ext uri="{FF2B5EF4-FFF2-40B4-BE49-F238E27FC236}">
                <a16:creationId xmlns:a16="http://schemas.microsoft.com/office/drawing/2014/main" id="{98A8B579-B4ED-E11D-E227-5036A614EE00}"/>
              </a:ext>
            </a:extLst>
          </p:cNvPr>
          <p:cNvSpPr>
            <a:spLocks noGrp="1"/>
          </p:cNvSpPr>
          <p:nvPr>
            <p:ph type="body" idx="1"/>
          </p:nvPr>
        </p:nvSpPr>
        <p:spPr/>
        <p:txBody>
          <a:bodyPr/>
          <a:lstStyle/>
          <a:p>
            <a:endParaRPr lang="ja-JP" altLang="en-US" dirty="0"/>
          </a:p>
        </p:txBody>
      </p:sp>
      <p:sp>
        <p:nvSpPr>
          <p:cNvPr id="2" name="スライド番号プレースホルダー 1">
            <a:extLst>
              <a:ext uri="{FF2B5EF4-FFF2-40B4-BE49-F238E27FC236}">
                <a16:creationId xmlns:a16="http://schemas.microsoft.com/office/drawing/2014/main" id="{E0BEA05A-93C3-15D2-7351-34C68AC43E9C}"/>
              </a:ext>
            </a:extLst>
          </p:cNvPr>
          <p:cNvSpPr>
            <a:spLocks noGrp="1"/>
          </p:cNvSpPr>
          <p:nvPr>
            <p:ph type="sldNum" sz="quarter" idx="12"/>
          </p:nvPr>
        </p:nvSpPr>
        <p:spPr/>
        <p:txBody>
          <a:bodyPr/>
          <a:lstStyle/>
          <a:p>
            <a:fld id="{9B11AFDF-7658-46F0-AE42-1E1E39214057}" type="slidenum">
              <a:rPr kumimoji="1" lang="ja-JP" altLang="en-US" sz="2400" smtClean="0"/>
              <a:t>11</a:t>
            </a:fld>
            <a:endParaRPr kumimoji="1" lang="ja-JP" altLang="en-US" dirty="0"/>
          </a:p>
        </p:txBody>
      </p:sp>
    </p:spTree>
    <p:extLst>
      <p:ext uri="{BB962C8B-B14F-4D97-AF65-F5344CB8AC3E}">
        <p14:creationId xmlns:p14="http://schemas.microsoft.com/office/powerpoint/2010/main" val="34976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4775F5-53E7-62A6-0BA0-22AD298617CC}"/>
              </a:ext>
            </a:extLst>
          </p:cNvPr>
          <p:cNvSpPr>
            <a:spLocks noGrp="1"/>
          </p:cNvSpPr>
          <p:nvPr>
            <p:ph type="title"/>
          </p:nvPr>
        </p:nvSpPr>
        <p:spPr/>
        <p:txBody>
          <a:bodyPr/>
          <a:lstStyle/>
          <a:p>
            <a:pPr algn="ctr"/>
            <a:r>
              <a:rPr kumimoji="1" lang="en-US" altLang="ja-JP" b="1" dirty="0">
                <a:latin typeface="Arial" panose="020B0604020202020204" pitchFamily="34" charset="0"/>
                <a:cs typeface="Arial" panose="020B0604020202020204" pitchFamily="34" charset="0"/>
              </a:rPr>
              <a:t>Types of divorce </a:t>
            </a:r>
            <a:endParaRPr kumimoji="1" lang="ja-JP" altLang="en-US"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D20D89EC-FCD9-54AA-BDA1-060D0FA69E0E}"/>
              </a:ext>
            </a:extLst>
          </p:cNvPr>
          <p:cNvSpPr>
            <a:spLocks noGrp="1"/>
          </p:cNvSpPr>
          <p:nvPr>
            <p:ph idx="1"/>
          </p:nvPr>
        </p:nvSpPr>
        <p:spPr>
          <a:xfrm>
            <a:off x="838200" y="1791779"/>
            <a:ext cx="10515600" cy="4829187"/>
          </a:xfrm>
        </p:spPr>
        <p:txBody>
          <a:bodyPr>
            <a:normAutofit/>
          </a:bodyPr>
          <a:lstStyle/>
          <a:p>
            <a:pPr marL="0" indent="0">
              <a:buNone/>
            </a:pPr>
            <a:r>
              <a:rPr kumimoji="1" lang="en-US" altLang="ja-JP" sz="2400" b="1" dirty="0">
                <a:solidFill>
                  <a:schemeClr val="accent4"/>
                </a:solidFill>
                <a:latin typeface="Arial" panose="020B0604020202020204" pitchFamily="34" charset="0"/>
                <a:cs typeface="Arial" panose="020B0604020202020204" pitchFamily="34" charset="0"/>
              </a:rPr>
              <a:t>Divorce by Agreement </a:t>
            </a:r>
            <a:r>
              <a:rPr kumimoji="1" lang="en-US" altLang="ja-JP" sz="2400" dirty="0">
                <a:latin typeface="Arial" panose="020B0604020202020204" pitchFamily="34" charset="0"/>
                <a:cs typeface="Arial" panose="020B0604020202020204" pitchFamily="34" charset="0"/>
              </a:rPr>
              <a:t>(88.3% in 2020)</a:t>
            </a:r>
          </a:p>
          <a:p>
            <a:pPr marL="0" indent="0">
              <a:buNone/>
            </a:pPr>
            <a:r>
              <a:rPr lang="en-US" altLang="ja-JP" sz="2400" dirty="0">
                <a:latin typeface="Arial" panose="020B0604020202020204" pitchFamily="34" charset="0"/>
                <a:cs typeface="Arial" panose="020B0604020202020204" pitchFamily="34" charset="0"/>
              </a:rPr>
              <a:t>-Divorce can be completed only with the agreement of both spouses, </a:t>
            </a:r>
            <a:r>
              <a:rPr lang="en-US" altLang="ja-JP" sz="2400" i="1" dirty="0">
                <a:latin typeface="Arial" panose="020B0604020202020204" pitchFamily="34" charset="0"/>
                <a:cs typeface="Arial" panose="020B0604020202020204" pitchFamily="34" charset="0"/>
              </a:rPr>
              <a:t>regardless of </a:t>
            </a:r>
            <a:r>
              <a:rPr lang="en-US" altLang="ja-JP" sz="2400" dirty="0">
                <a:latin typeface="Arial" panose="020B0604020202020204" pitchFamily="34" charset="0"/>
                <a:cs typeface="Arial" panose="020B0604020202020204" pitchFamily="34" charset="0"/>
              </a:rPr>
              <a:t>whether they have assets or minor children.</a:t>
            </a:r>
            <a:endParaRPr kumimoji="1" lang="en-US" altLang="ja-JP" sz="2400" dirty="0">
              <a:latin typeface="Arial" panose="020B0604020202020204" pitchFamily="34" charset="0"/>
              <a:cs typeface="Arial" panose="020B0604020202020204" pitchFamily="34" charset="0"/>
            </a:endParaRPr>
          </a:p>
          <a:p>
            <a:pPr marL="0" indent="0">
              <a:buNone/>
            </a:pPr>
            <a:r>
              <a:rPr kumimoji="1" lang="en-US" altLang="ja-JP" sz="2400" b="1" dirty="0">
                <a:solidFill>
                  <a:schemeClr val="accent4"/>
                </a:solidFill>
                <a:latin typeface="Arial" panose="020B0604020202020204" pitchFamily="34" charset="0"/>
                <a:cs typeface="Arial" panose="020B0604020202020204" pitchFamily="34" charset="0"/>
              </a:rPr>
              <a:t>Divorce by Conciliation </a:t>
            </a:r>
            <a:r>
              <a:rPr kumimoji="1" lang="en-US" altLang="ja-JP" sz="2400" dirty="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8.3</a:t>
            </a:r>
            <a:r>
              <a:rPr kumimoji="1" lang="en-US" altLang="ja-JP" sz="2400" dirty="0">
                <a:latin typeface="Arial" panose="020B0604020202020204" pitchFamily="34" charset="0"/>
                <a:cs typeface="Arial" panose="020B0604020202020204" pitchFamily="34" charset="0"/>
              </a:rPr>
              <a:t>%)</a:t>
            </a:r>
          </a:p>
          <a:p>
            <a:pPr marL="0" indent="0">
              <a:buNone/>
            </a:pPr>
            <a:r>
              <a:rPr kumimoji="1" lang="en-US" altLang="ja-JP" sz="2400" b="1" dirty="0">
                <a:solidFill>
                  <a:schemeClr val="accent4"/>
                </a:solidFill>
                <a:latin typeface="Arial" panose="020B0604020202020204" pitchFamily="34" charset="0"/>
                <a:cs typeface="Arial" panose="020B0604020202020204" pitchFamily="34" charset="0"/>
              </a:rPr>
              <a:t>Divorce by Litigation </a:t>
            </a:r>
            <a:r>
              <a:rPr kumimoji="1" lang="en-US" altLang="ja-JP" sz="2400" dirty="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settlement </a:t>
            </a:r>
            <a:r>
              <a:rPr kumimoji="1" lang="en-US" altLang="ja-JP" sz="2400" dirty="0">
                <a:latin typeface="Arial" panose="020B0604020202020204" pitchFamily="34" charset="0"/>
                <a:cs typeface="Arial" panose="020B0604020202020204" pitchFamily="34" charset="0"/>
              </a:rPr>
              <a:t>1.3%, judgement 0.9%)</a:t>
            </a:r>
          </a:p>
          <a:p>
            <a:pPr marL="0" indent="0">
              <a:buNone/>
            </a:pPr>
            <a:r>
              <a:rPr lang="en-US" altLang="ja-JP" sz="2400" dirty="0">
                <a:latin typeface="Arial" panose="020B0604020202020204" pitchFamily="34" charset="0"/>
                <a:cs typeface="Arial" panose="020B0604020202020204" pitchFamily="34" charset="0"/>
              </a:rPr>
              <a:t>It is adversarial in nature. Each party provides an argument and evidence.</a:t>
            </a:r>
          </a:p>
          <a:p>
            <a:pPr marL="0" indent="0">
              <a:buNone/>
            </a:pPr>
            <a:r>
              <a:rPr lang="en-US" altLang="ja-JP" sz="2400" dirty="0">
                <a:latin typeface="Arial" panose="020B0604020202020204" pitchFamily="34" charset="0"/>
                <a:cs typeface="Arial" panose="020B0604020202020204" pitchFamily="34" charset="0"/>
              </a:rPr>
              <a:t>Divorce grounds include adultery, violence, mental illness, not knowing whether the other party is alive or dead, and a serious reason that makes it difficult to continue the marriage.</a:t>
            </a:r>
          </a:p>
          <a:p>
            <a:pPr marL="0" indent="0">
              <a:buNone/>
            </a:pPr>
            <a:endParaRPr lang="en-US" altLang="ja-JP" sz="2400" dirty="0">
              <a:latin typeface="Arial" panose="020B0604020202020204" pitchFamily="34" charset="0"/>
              <a:cs typeface="Arial" panose="020B0604020202020204" pitchFamily="34" charset="0"/>
            </a:endParaRPr>
          </a:p>
          <a:p>
            <a:endParaRPr lang="en-US" altLang="ja-JP" sz="2400" dirty="0">
              <a:latin typeface="Arial" panose="020B0604020202020204" pitchFamily="34" charset="0"/>
              <a:cs typeface="Arial" panose="020B0604020202020204" pitchFamily="34" charset="0"/>
            </a:endParaRPr>
          </a:p>
          <a:p>
            <a:endParaRPr lang="en-US" altLang="ja-JP" sz="2400" dirty="0">
              <a:latin typeface="Arial" panose="020B0604020202020204" pitchFamily="34" charset="0"/>
              <a:cs typeface="Arial" panose="020B0604020202020204" pitchFamily="34" charset="0"/>
            </a:endParaRPr>
          </a:p>
          <a:p>
            <a:endParaRPr kumimoji="1" lang="ja-JP" altLang="en-US" sz="24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CD58AC51-E64A-9EA9-0CCE-45E90D21BAE0}"/>
              </a:ext>
            </a:extLst>
          </p:cNvPr>
          <p:cNvSpPr>
            <a:spLocks noGrp="1"/>
          </p:cNvSpPr>
          <p:nvPr>
            <p:ph type="sldNum" sz="quarter" idx="12"/>
          </p:nvPr>
        </p:nvSpPr>
        <p:spPr/>
        <p:txBody>
          <a:bodyPr/>
          <a:lstStyle/>
          <a:p>
            <a:fld id="{9B11AFDF-7658-46F0-AE42-1E1E39214057}" type="slidenum">
              <a:rPr kumimoji="1" lang="ja-JP" altLang="en-US" sz="2400" smtClean="0"/>
              <a:t>12</a:t>
            </a:fld>
            <a:endParaRPr kumimoji="1" lang="ja-JP" altLang="en-US" dirty="0"/>
          </a:p>
        </p:txBody>
      </p:sp>
    </p:spTree>
    <p:extLst>
      <p:ext uri="{BB962C8B-B14F-4D97-AF65-F5344CB8AC3E}">
        <p14:creationId xmlns:p14="http://schemas.microsoft.com/office/powerpoint/2010/main" val="257727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AC127A6-7F86-C0D3-2EFE-6D31DF6DFC11}"/>
              </a:ext>
            </a:extLst>
          </p:cNvPr>
          <p:cNvSpPr>
            <a:spLocks noGrp="1"/>
          </p:cNvSpPr>
          <p:nvPr>
            <p:ph type="title"/>
          </p:nvPr>
        </p:nvSpPr>
        <p:spPr/>
        <p:txBody>
          <a:bodyPr/>
          <a:lstStyle/>
          <a:p>
            <a:pPr algn="ctr"/>
            <a:r>
              <a:rPr lang="en-US" altLang="ja-JP" b="1" dirty="0">
                <a:latin typeface="Arial" panose="020B0604020202020204" pitchFamily="34" charset="0"/>
                <a:cs typeface="Arial" panose="020B0604020202020204" pitchFamily="34" charset="0"/>
              </a:rPr>
              <a:t>Divorce and children</a:t>
            </a:r>
            <a:endParaRPr lang="ja-JP" altLang="en-US" b="1" dirty="0">
              <a:latin typeface="Arial" panose="020B0604020202020204" pitchFamily="34" charset="0"/>
              <a:cs typeface="Arial" panose="020B0604020202020204" pitchFamily="34" charset="0"/>
            </a:endParaRPr>
          </a:p>
        </p:txBody>
      </p:sp>
      <p:sp>
        <p:nvSpPr>
          <p:cNvPr id="5" name="コンテンツ プレースホルダー 4">
            <a:extLst>
              <a:ext uri="{FF2B5EF4-FFF2-40B4-BE49-F238E27FC236}">
                <a16:creationId xmlns:a16="http://schemas.microsoft.com/office/drawing/2014/main" id="{370BCD04-2B6F-1FFC-20A7-96DDB6340034}"/>
              </a:ext>
            </a:extLst>
          </p:cNvPr>
          <p:cNvSpPr>
            <a:spLocks noGrp="1"/>
          </p:cNvSpPr>
          <p:nvPr>
            <p:ph idx="1"/>
          </p:nvPr>
        </p:nvSpPr>
        <p:spPr>
          <a:xfrm>
            <a:off x="742950" y="1586143"/>
            <a:ext cx="10515600" cy="5055188"/>
          </a:xfrm>
        </p:spPr>
        <p:txBody>
          <a:bodyPr>
            <a:normAutofit fontScale="92500" lnSpcReduction="10000"/>
          </a:bodyPr>
          <a:lstStyle/>
          <a:p>
            <a:pPr algn="just"/>
            <a:r>
              <a:rPr lang="en-US" altLang="ja-JP" sz="3200" dirty="0">
                <a:latin typeface="Arial" panose="020B0604020202020204" pitchFamily="34" charset="0"/>
                <a:cs typeface="Arial" panose="020B0604020202020204" pitchFamily="34" charset="0"/>
              </a:rPr>
              <a:t>Sixty per cent of divorces involve one or more minor children.</a:t>
            </a:r>
          </a:p>
          <a:p>
            <a:pPr algn="just"/>
            <a:r>
              <a:rPr lang="en-US" altLang="ja-JP" sz="3200" dirty="0">
                <a:latin typeface="Arial" panose="020B0604020202020204" pitchFamily="34" charset="0"/>
                <a:cs typeface="Arial" panose="020B0604020202020204" pitchFamily="34" charset="0"/>
              </a:rPr>
              <a:t>Under the current Civil Code, when parents divorce, one parent gains parental authority and the other loses it.</a:t>
            </a:r>
          </a:p>
          <a:p>
            <a:pPr algn="just"/>
            <a:r>
              <a:rPr lang="en-US" altLang="ja-JP" sz="3200" dirty="0">
                <a:latin typeface="Arial" panose="020B0604020202020204" pitchFamily="34" charset="0"/>
                <a:cs typeface="Arial" panose="020B0604020202020204" pitchFamily="34" charset="0"/>
              </a:rPr>
              <a:t>Parental authority: The rights and responsibilities for the care and education of children (equivalent to “custody” in other countries).</a:t>
            </a:r>
          </a:p>
          <a:p>
            <a:pPr algn="just"/>
            <a:r>
              <a:rPr lang="en-US" altLang="ja-JP" sz="3200" dirty="0">
                <a:latin typeface="Arial" panose="020B0604020202020204" pitchFamily="34" charset="0"/>
                <a:cs typeface="Arial" panose="020B0604020202020204" pitchFamily="34" charset="0"/>
              </a:rPr>
              <a:t>Upon divorce, parents can agree on the details of childcare issues, such as visitation and child maintenance payments.</a:t>
            </a:r>
          </a:p>
          <a:p>
            <a:pPr algn="just"/>
            <a:r>
              <a:rPr lang="en-US" altLang="ja-JP" sz="3200" dirty="0">
                <a:latin typeface="Arial" panose="020B0604020202020204" pitchFamily="34" charset="0"/>
                <a:cs typeface="Arial" panose="020B0604020202020204" pitchFamily="34" charset="0"/>
              </a:rPr>
              <a:t>If they cannot agree, the courts decide on parental authority, visitation, child support, etc.</a:t>
            </a:r>
          </a:p>
        </p:txBody>
      </p:sp>
      <p:sp>
        <p:nvSpPr>
          <p:cNvPr id="2" name="スライド番号プレースホルダー 1">
            <a:extLst>
              <a:ext uri="{FF2B5EF4-FFF2-40B4-BE49-F238E27FC236}">
                <a16:creationId xmlns:a16="http://schemas.microsoft.com/office/drawing/2014/main" id="{F65ED152-AF50-8FA3-71CE-776B668FF56F}"/>
              </a:ext>
            </a:extLst>
          </p:cNvPr>
          <p:cNvSpPr>
            <a:spLocks noGrp="1"/>
          </p:cNvSpPr>
          <p:nvPr>
            <p:ph type="sldNum" sz="quarter" idx="12"/>
          </p:nvPr>
        </p:nvSpPr>
        <p:spPr/>
        <p:txBody>
          <a:bodyPr/>
          <a:lstStyle/>
          <a:p>
            <a:fld id="{9B11AFDF-7658-46F0-AE42-1E1E39214057}" type="slidenum">
              <a:rPr kumimoji="1" lang="ja-JP" altLang="en-US" sz="2400" smtClean="0"/>
              <a:t>13</a:t>
            </a:fld>
            <a:endParaRPr kumimoji="1" lang="ja-JP" altLang="en-US" dirty="0"/>
          </a:p>
        </p:txBody>
      </p:sp>
    </p:spTree>
    <p:extLst>
      <p:ext uri="{BB962C8B-B14F-4D97-AF65-F5344CB8AC3E}">
        <p14:creationId xmlns:p14="http://schemas.microsoft.com/office/powerpoint/2010/main" val="226593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680FB8C-873B-539E-7198-A4F4049DAB91}"/>
              </a:ext>
            </a:extLst>
          </p:cNvPr>
          <p:cNvSpPr>
            <a:spLocks noGrp="1"/>
          </p:cNvSpPr>
          <p:nvPr>
            <p:ph type="title"/>
          </p:nvPr>
        </p:nvSpPr>
        <p:spPr/>
        <p:txBody>
          <a:bodyPr/>
          <a:lstStyle/>
          <a:p>
            <a:pPr algn="ctr"/>
            <a:r>
              <a:rPr lang="en-US" altLang="ja-JP" b="1" dirty="0">
                <a:latin typeface="Arial" panose="020B0604020202020204" pitchFamily="34" charset="0"/>
                <a:cs typeface="Arial" panose="020B0604020202020204" pitchFamily="34" charset="0"/>
              </a:rPr>
              <a:t>Parenting arrangement after divorce</a:t>
            </a:r>
            <a:endParaRPr lang="ja-JP" altLang="en-US"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7931E59B-4B19-1F05-6A32-C4278E20F362}"/>
              </a:ext>
            </a:extLst>
          </p:cNvPr>
          <p:cNvSpPr>
            <a:spLocks noGrp="1"/>
          </p:cNvSpPr>
          <p:nvPr>
            <p:ph idx="1"/>
          </p:nvPr>
        </p:nvSpPr>
        <p:spPr>
          <a:xfrm>
            <a:off x="838200" y="1689100"/>
            <a:ext cx="10515600" cy="5032375"/>
          </a:xfrm>
        </p:spPr>
        <p:txBody>
          <a:bodyPr>
            <a:normAutofit/>
          </a:bodyPr>
          <a:lstStyle/>
          <a:p>
            <a:pPr marL="0" indent="0" algn="just">
              <a:buNone/>
            </a:pPr>
            <a:r>
              <a:rPr lang="en-US" altLang="ja-JP" sz="2400" dirty="0">
                <a:latin typeface="Arial" panose="020B0604020202020204" pitchFamily="34" charset="0"/>
                <a:cs typeface="Arial" panose="020B0604020202020204" pitchFamily="34" charset="0"/>
              </a:rPr>
              <a:t>Mothers usually have parental authority over all their minor children. </a:t>
            </a:r>
          </a:p>
          <a:p>
            <a:pPr marL="0" indent="0" algn="just">
              <a:buNone/>
            </a:pPr>
            <a:r>
              <a:rPr lang="en-US" altLang="ja-JP" sz="2000" dirty="0">
                <a:latin typeface="Arial" panose="020B0604020202020204" pitchFamily="34" charset="0"/>
                <a:cs typeface="Arial" panose="020B0604020202020204" pitchFamily="34" charset="0"/>
              </a:rPr>
              <a:t>(86.6% of divorces involving children in 2023).</a:t>
            </a:r>
          </a:p>
          <a:p>
            <a:pPr marL="0" indent="0" algn="just">
              <a:buNone/>
            </a:pPr>
            <a:r>
              <a:rPr lang="en-US" altLang="ja-JP" sz="2400" dirty="0">
                <a:latin typeface="Arial" panose="020B0604020202020204" pitchFamily="34" charset="0"/>
                <a:cs typeface="Arial" panose="020B0604020202020204" pitchFamily="34" charset="0"/>
              </a:rPr>
              <a:t>Fathers tend to lose parental authority in divorce.</a:t>
            </a:r>
          </a:p>
          <a:p>
            <a:pPr marL="0" indent="0" algn="just">
              <a:buNone/>
            </a:pPr>
            <a:r>
              <a:rPr lang="en-US" altLang="ja-JP" sz="2400" dirty="0">
                <a:latin typeface="Arial" panose="020B0604020202020204" pitchFamily="34" charset="0"/>
                <a:cs typeface="Arial" panose="020B0604020202020204" pitchFamily="34" charset="0"/>
              </a:rPr>
              <a:t>The bleak reality of parent-child visitation and child support after divorce is as follows:  </a:t>
            </a:r>
          </a:p>
          <a:p>
            <a:pPr algn="just">
              <a:buFontTx/>
              <a:buChar char="-"/>
            </a:pPr>
            <a:r>
              <a:rPr lang="en-US" altLang="ja-JP" sz="2400" dirty="0">
                <a:latin typeface="Arial" panose="020B0604020202020204" pitchFamily="34" charset="0"/>
                <a:cs typeface="Arial" panose="020B0604020202020204" pitchFamily="34" charset="0"/>
              </a:rPr>
              <a:t>Among post-divorce single-parent families, only 30% have visitation arrangements with parents who live separately. </a:t>
            </a:r>
          </a:p>
          <a:p>
            <a:pPr algn="just">
              <a:buFontTx/>
              <a:buChar char="-"/>
            </a:pPr>
            <a:r>
              <a:rPr lang="en-US" altLang="ja-JP" sz="2400" dirty="0">
                <a:latin typeface="Arial" panose="020B0604020202020204" pitchFamily="34" charset="0"/>
                <a:cs typeface="Arial" panose="020B0604020202020204" pitchFamily="34" charset="0"/>
              </a:rPr>
              <a:t>Child support payment from divorced fathers is 'never received' in 56.9% of cases, 'have received' in 14.2% of cases and 'currently receiving' in only 28.1% of cases. </a:t>
            </a:r>
          </a:p>
          <a:p>
            <a:pPr marL="0" indent="0" algn="just">
              <a:buNone/>
            </a:pPr>
            <a:r>
              <a:rPr lang="ja-JP" altLang="en-US" sz="2400" dirty="0">
                <a:latin typeface="Arial" panose="020B0604020202020204" pitchFamily="34" charset="0"/>
                <a:cs typeface="Arial" panose="020B0604020202020204" pitchFamily="34" charset="0"/>
              </a:rPr>
              <a:t>  ☛ </a:t>
            </a:r>
            <a:r>
              <a:rPr lang="en-US" altLang="ja-JP" sz="2400" dirty="0">
                <a:latin typeface="Arial" panose="020B0604020202020204" pitchFamily="34" charset="0"/>
                <a:cs typeface="Arial" panose="020B0604020202020204" pitchFamily="34" charset="0"/>
              </a:rPr>
              <a:t>Nationwide survey on single-parent households (2021).</a:t>
            </a:r>
            <a:endParaRPr kumimoji="1" lang="en-US" altLang="ja-JP" sz="2400" dirty="0">
              <a:latin typeface="Arial" panose="020B0604020202020204" pitchFamily="34" charset="0"/>
              <a:cs typeface="Arial" panose="020B0604020202020204" pitchFamily="34" charset="0"/>
            </a:endParaRPr>
          </a:p>
          <a:p>
            <a:pPr marL="0" indent="0" algn="just">
              <a:buNone/>
            </a:pPr>
            <a:endParaRPr lang="en-US" altLang="ja-JP" sz="2400" dirty="0">
              <a:latin typeface="Arial" panose="020B0604020202020204" pitchFamily="34" charset="0"/>
              <a:cs typeface="Arial" panose="020B0604020202020204" pitchFamily="34" charset="0"/>
            </a:endParaRPr>
          </a:p>
          <a:p>
            <a:pPr marL="0" indent="0" algn="just">
              <a:buNone/>
            </a:pPr>
            <a:endParaRPr kumimoji="1" lang="ja-JP" altLang="en-US" sz="2400" dirty="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4E8E9124-08D4-0D28-5897-FB340981CB59}"/>
              </a:ext>
            </a:extLst>
          </p:cNvPr>
          <p:cNvSpPr>
            <a:spLocks noGrp="1"/>
          </p:cNvSpPr>
          <p:nvPr>
            <p:ph type="sldNum" sz="quarter" idx="12"/>
          </p:nvPr>
        </p:nvSpPr>
        <p:spPr/>
        <p:txBody>
          <a:bodyPr/>
          <a:lstStyle/>
          <a:p>
            <a:fld id="{9B11AFDF-7658-46F0-AE42-1E1E39214057}" type="slidenum">
              <a:rPr kumimoji="1" lang="ja-JP" altLang="en-US" sz="2400" smtClean="0"/>
              <a:t>14</a:t>
            </a:fld>
            <a:endParaRPr kumimoji="1" lang="ja-JP" altLang="en-US" dirty="0"/>
          </a:p>
        </p:txBody>
      </p:sp>
    </p:spTree>
    <p:extLst>
      <p:ext uri="{BB962C8B-B14F-4D97-AF65-F5344CB8AC3E}">
        <p14:creationId xmlns:p14="http://schemas.microsoft.com/office/powerpoint/2010/main" val="353532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E9F6199-BBA0-8F79-2EF1-7F274C046631}"/>
              </a:ext>
            </a:extLst>
          </p:cNvPr>
          <p:cNvSpPr>
            <a:spLocks noGrp="1"/>
          </p:cNvSpPr>
          <p:nvPr>
            <p:ph type="title"/>
          </p:nvPr>
        </p:nvSpPr>
        <p:spPr/>
        <p:txBody>
          <a:bodyPr>
            <a:normAutofit/>
          </a:bodyPr>
          <a:lstStyle/>
          <a:p>
            <a:pPr algn="ctr"/>
            <a:r>
              <a:rPr lang="en-US" altLang="ja-JP" sz="4800" b="1" dirty="0">
                <a:latin typeface="Arial" panose="020B0604020202020204" pitchFamily="34" charset="0"/>
                <a:cs typeface="Arial" panose="020B0604020202020204" pitchFamily="34" charset="0"/>
              </a:rPr>
              <a:t>3. Family conciliation for custody cases</a:t>
            </a:r>
            <a:endParaRPr lang="ja-JP" altLang="en-US" sz="4800" b="1" dirty="0">
              <a:latin typeface="Arial" panose="020B0604020202020204" pitchFamily="34" charset="0"/>
              <a:cs typeface="Arial" panose="020B0604020202020204" pitchFamily="34" charset="0"/>
            </a:endParaRPr>
          </a:p>
        </p:txBody>
      </p:sp>
      <p:sp>
        <p:nvSpPr>
          <p:cNvPr id="4" name="テキスト プレースホルダー 3">
            <a:extLst>
              <a:ext uri="{FF2B5EF4-FFF2-40B4-BE49-F238E27FC236}">
                <a16:creationId xmlns:a16="http://schemas.microsoft.com/office/drawing/2014/main" id="{1BCC8894-C870-70C1-AA7C-3F7C72D0BA9B}"/>
              </a:ext>
            </a:extLst>
          </p:cNvPr>
          <p:cNvSpPr>
            <a:spLocks noGrp="1"/>
          </p:cNvSpPr>
          <p:nvPr>
            <p:ph type="body" idx="1"/>
          </p:nvPr>
        </p:nvSpPr>
        <p:spPr/>
        <p:txBody>
          <a:bodyPr/>
          <a:lstStyle/>
          <a:p>
            <a:endParaRPr lang="ja-JP" altLang="en-US" dirty="0"/>
          </a:p>
        </p:txBody>
      </p:sp>
      <p:sp>
        <p:nvSpPr>
          <p:cNvPr id="2" name="スライド番号プレースホルダー 1">
            <a:extLst>
              <a:ext uri="{FF2B5EF4-FFF2-40B4-BE49-F238E27FC236}">
                <a16:creationId xmlns:a16="http://schemas.microsoft.com/office/drawing/2014/main" id="{DC33CF0C-2925-C8A1-54C0-87C972CF2812}"/>
              </a:ext>
            </a:extLst>
          </p:cNvPr>
          <p:cNvSpPr>
            <a:spLocks noGrp="1"/>
          </p:cNvSpPr>
          <p:nvPr>
            <p:ph type="sldNum" sz="quarter" idx="12"/>
          </p:nvPr>
        </p:nvSpPr>
        <p:spPr/>
        <p:txBody>
          <a:bodyPr/>
          <a:lstStyle/>
          <a:p>
            <a:fld id="{9B11AFDF-7658-46F0-AE42-1E1E39214057}" type="slidenum">
              <a:rPr kumimoji="1" lang="ja-JP" altLang="en-US" sz="2400" smtClean="0"/>
              <a:t>15</a:t>
            </a:fld>
            <a:endParaRPr kumimoji="1" lang="ja-JP" altLang="en-US" dirty="0"/>
          </a:p>
        </p:txBody>
      </p:sp>
    </p:spTree>
    <p:extLst>
      <p:ext uri="{BB962C8B-B14F-4D97-AF65-F5344CB8AC3E}">
        <p14:creationId xmlns:p14="http://schemas.microsoft.com/office/powerpoint/2010/main" val="180965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299F4-E233-4096-823D-E0CA13D0D30C}"/>
              </a:ext>
            </a:extLst>
          </p:cNvPr>
          <p:cNvSpPr>
            <a:spLocks noGrp="1"/>
          </p:cNvSpPr>
          <p:nvPr>
            <p:ph type="title"/>
          </p:nvPr>
        </p:nvSpPr>
        <p:spPr>
          <a:xfrm>
            <a:off x="778365" y="593360"/>
            <a:ext cx="10635269" cy="771756"/>
          </a:xfrm>
        </p:spPr>
        <p:txBody>
          <a:bodyPr/>
          <a:lstStyle/>
          <a:p>
            <a:pPr algn="ctr"/>
            <a:r>
              <a:rPr kumimoji="1" lang="en-US" altLang="ja-JP" sz="4000" b="1" dirty="0">
                <a:latin typeface="Arial" panose="020B0604020202020204" pitchFamily="34" charset="0"/>
                <a:cs typeface="Arial" panose="020B0604020202020204" pitchFamily="34" charset="0"/>
              </a:rPr>
              <a:t>Increase in the Legal </a:t>
            </a:r>
            <a:r>
              <a:rPr lang="en-US" altLang="ja-JP" sz="4000" b="1" dirty="0">
                <a:latin typeface="Arial" panose="020B0604020202020204" pitchFamily="34" charset="0"/>
                <a:cs typeface="Arial" panose="020B0604020202020204" pitchFamily="34" charset="0"/>
              </a:rPr>
              <a:t>D</a:t>
            </a:r>
            <a:r>
              <a:rPr kumimoji="1" lang="en-US" altLang="ja-JP" sz="4000" b="1" dirty="0">
                <a:latin typeface="Arial" panose="020B0604020202020204" pitchFamily="34" charset="0"/>
                <a:cs typeface="Arial" panose="020B0604020202020204" pitchFamily="34" charset="0"/>
              </a:rPr>
              <a:t>isputes over </a:t>
            </a:r>
            <a:br>
              <a:rPr kumimoji="1" lang="en-US" altLang="ja-JP" sz="4000" b="1" dirty="0">
                <a:latin typeface="Arial" panose="020B0604020202020204" pitchFamily="34" charset="0"/>
                <a:cs typeface="Arial" panose="020B0604020202020204" pitchFamily="34" charset="0"/>
              </a:rPr>
            </a:br>
            <a:r>
              <a:rPr lang="en-US" altLang="ja-JP" sz="4000" b="1" dirty="0">
                <a:latin typeface="Arial" panose="020B0604020202020204" pitchFamily="34" charset="0"/>
                <a:cs typeface="Arial" panose="020B0604020202020204" pitchFamily="34" charset="0"/>
              </a:rPr>
              <a:t>C</a:t>
            </a:r>
            <a:r>
              <a:rPr kumimoji="1" lang="en-US" altLang="ja-JP" sz="4000" b="1" dirty="0">
                <a:latin typeface="Arial" panose="020B0604020202020204" pitchFamily="34" charset="0"/>
                <a:cs typeface="Arial" panose="020B0604020202020204" pitchFamily="34" charset="0"/>
              </a:rPr>
              <a:t>hild </a:t>
            </a:r>
            <a:r>
              <a:rPr lang="en-US" altLang="ja-JP" sz="4000" b="1" dirty="0">
                <a:latin typeface="Arial" panose="020B0604020202020204" pitchFamily="34" charset="0"/>
                <a:cs typeface="Arial" panose="020B0604020202020204" pitchFamily="34" charset="0"/>
              </a:rPr>
              <a:t>C</a:t>
            </a:r>
            <a:r>
              <a:rPr kumimoji="1" lang="en-US" altLang="ja-JP" sz="4000" b="1" dirty="0">
                <a:latin typeface="Arial" panose="020B0604020202020204" pitchFamily="34" charset="0"/>
                <a:cs typeface="Arial" panose="020B0604020202020204" pitchFamily="34" charset="0"/>
              </a:rPr>
              <a:t>ustody </a:t>
            </a:r>
            <a:endParaRPr kumimoji="1" lang="ja-JP" altLang="en-US" sz="4000" b="1" dirty="0">
              <a:latin typeface="Arial" panose="020B0604020202020204" pitchFamily="34" charset="0"/>
              <a:cs typeface="Arial" panose="020B0604020202020204" pitchFamily="34" charset="0"/>
            </a:endParaRPr>
          </a:p>
        </p:txBody>
      </p:sp>
      <p:sp>
        <p:nvSpPr>
          <p:cNvPr id="3" name="テキスト プレースホルダー 2">
            <a:extLst>
              <a:ext uri="{FF2B5EF4-FFF2-40B4-BE49-F238E27FC236}">
                <a16:creationId xmlns:a16="http://schemas.microsoft.com/office/drawing/2014/main" id="{A2BCE453-BD43-4B18-8F25-39194BC5CD48}"/>
              </a:ext>
            </a:extLst>
          </p:cNvPr>
          <p:cNvSpPr>
            <a:spLocks noGrp="1"/>
          </p:cNvSpPr>
          <p:nvPr>
            <p:ph type="body" idx="1"/>
          </p:nvPr>
        </p:nvSpPr>
        <p:spPr>
          <a:xfrm>
            <a:off x="735942" y="1907885"/>
            <a:ext cx="3761413" cy="4656681"/>
          </a:xfrm>
        </p:spPr>
        <p:txBody>
          <a:bodyPr/>
          <a:lstStyle/>
          <a:p>
            <a:pPr marL="152396" indent="0" algn="just">
              <a:buNone/>
            </a:pPr>
            <a:r>
              <a:rPr lang="en-US" altLang="ja-JP" sz="3600" dirty="0">
                <a:latin typeface="Arial" panose="020B0604020202020204" pitchFamily="34" charset="0"/>
                <a:cs typeface="Arial" panose="020B0604020202020204" pitchFamily="34" charset="0"/>
              </a:rPr>
              <a:t>Since the 1990s,</a:t>
            </a:r>
            <a:r>
              <a:rPr lang="ja-JP" altLang="en-US" sz="3600" dirty="0">
                <a:latin typeface="Arial" panose="020B0604020202020204" pitchFamily="34" charset="0"/>
                <a:cs typeface="Arial" panose="020B0604020202020204" pitchFamily="34" charset="0"/>
              </a:rPr>
              <a:t>　</a:t>
            </a:r>
            <a:r>
              <a:rPr lang="en-US" altLang="ja-JP" sz="3600" dirty="0">
                <a:latin typeface="Arial" panose="020B0604020202020204" pitchFamily="34" charset="0"/>
                <a:cs typeface="Arial" panose="020B0604020202020204" pitchFamily="34" charset="0"/>
              </a:rPr>
              <a:t>court disputes over child visitation and child support have sharply increased.</a:t>
            </a:r>
            <a:endParaRPr lang="en-US" altLang="ja-JP" sz="2133" dirty="0">
              <a:latin typeface="Arial" panose="020B0604020202020204" pitchFamily="34" charset="0"/>
              <a:cs typeface="Arial" panose="020B0604020202020204" pitchFamily="34" charset="0"/>
            </a:endParaRPr>
          </a:p>
          <a:p>
            <a:pPr marL="152396" indent="0">
              <a:buNone/>
            </a:pPr>
            <a:endParaRPr lang="ja-JP" altLang="en-US" sz="1467"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53927B2A-2A98-4357-A4EB-981E14C3981D}"/>
              </a:ext>
            </a:extLst>
          </p:cNvPr>
          <p:cNvSpPr>
            <a:spLocks noGrp="1"/>
          </p:cNvSpPr>
          <p:nvPr>
            <p:ph type="sldNum" idx="12"/>
          </p:nvPr>
        </p:nvSpPr>
        <p:spPr>
          <a:xfrm>
            <a:off x="11058525" y="6021885"/>
            <a:ext cx="1030034" cy="636521"/>
          </a:xfrm>
        </p:spPr>
        <p:txBody>
          <a:bodyPr/>
          <a:lstStyle/>
          <a:p>
            <a:pPr algn="ctr"/>
            <a:fld id="{00000000-1234-1234-1234-123412341234}" type="slidenum">
              <a:rPr lang="en" sz="2400" smtClean="0">
                <a:latin typeface="Arial" panose="020B0604020202020204" pitchFamily="34" charset="0"/>
                <a:cs typeface="Arial" panose="020B0604020202020204" pitchFamily="34" charset="0"/>
              </a:rPr>
              <a:pPr algn="ctr"/>
              <a:t>16</a:t>
            </a:fld>
            <a:endParaRPr lang="en" dirty="0">
              <a:latin typeface="Arial" panose="020B0604020202020204" pitchFamily="34" charset="0"/>
              <a:cs typeface="Arial" panose="020B0604020202020204" pitchFamily="34" charset="0"/>
            </a:endParaRPr>
          </a:p>
        </p:txBody>
      </p:sp>
      <p:pic>
        <p:nvPicPr>
          <p:cNvPr id="5" name="図 4" descr="グラフ, 折れ線グラフ&#10;&#10;自動的に生成された説明">
            <a:extLst>
              <a:ext uri="{FF2B5EF4-FFF2-40B4-BE49-F238E27FC236}">
                <a16:creationId xmlns:a16="http://schemas.microsoft.com/office/drawing/2014/main" id="{C29CC38D-E630-10F4-5733-CC5692BD516E}"/>
              </a:ext>
            </a:extLst>
          </p:cNvPr>
          <p:cNvPicPr>
            <a:picLocks noChangeAspect="1"/>
          </p:cNvPicPr>
          <p:nvPr/>
        </p:nvPicPr>
        <p:blipFill>
          <a:blip r:embed="rId3"/>
          <a:stretch>
            <a:fillRect/>
          </a:stretch>
        </p:blipFill>
        <p:spPr>
          <a:xfrm>
            <a:off x="4893995" y="1607871"/>
            <a:ext cx="6333423" cy="4807780"/>
          </a:xfrm>
          <a:prstGeom prst="rect">
            <a:avLst/>
          </a:prstGeom>
        </p:spPr>
      </p:pic>
    </p:spTree>
    <p:extLst>
      <p:ext uri="{BB962C8B-B14F-4D97-AF65-F5344CB8AC3E}">
        <p14:creationId xmlns:p14="http://schemas.microsoft.com/office/powerpoint/2010/main" val="295509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6E578FC-E543-4AFF-AE62-A6E6AA6DE659}"/>
              </a:ext>
            </a:extLst>
          </p:cNvPr>
          <p:cNvSpPr>
            <a:spLocks noGrp="1"/>
          </p:cNvSpPr>
          <p:nvPr>
            <p:ph type="body" idx="1"/>
          </p:nvPr>
        </p:nvSpPr>
        <p:spPr>
          <a:xfrm>
            <a:off x="885825" y="1326126"/>
            <a:ext cx="10420350" cy="5026873"/>
          </a:xfrm>
          <a:ln>
            <a:solidFill>
              <a:srgbClr val="FFE389"/>
            </a:solidFill>
          </a:ln>
        </p:spPr>
        <p:txBody>
          <a:bodyPr/>
          <a:lstStyle/>
          <a:p>
            <a:pPr marL="609596" indent="-457200" algn="just"/>
            <a:r>
              <a:rPr lang="en-US" altLang="ja-JP" sz="2400" dirty="0">
                <a:latin typeface="Arial" panose="020B0604020202020204" pitchFamily="34" charset="0"/>
                <a:cs typeface="Arial" panose="020B0604020202020204" pitchFamily="34" charset="0"/>
              </a:rPr>
              <a:t>The lack of visitation or support payments was a long-standing social practice, but many parents now feel it is unfair.</a:t>
            </a:r>
          </a:p>
          <a:p>
            <a:pPr marL="609596" indent="-457200" algn="just"/>
            <a:r>
              <a:rPr lang="en-US" altLang="ja-JP" sz="2400" dirty="0">
                <a:latin typeface="Arial" panose="020B0604020202020204" pitchFamily="34" charset="0"/>
                <a:cs typeface="Arial" panose="020B0604020202020204" pitchFamily="34" charset="0"/>
              </a:rPr>
              <a:t>Legal claims are fueled by personal interests in relationships and money, as well as by a growing consciousness of gender equality.</a:t>
            </a:r>
          </a:p>
          <a:p>
            <a:pPr marL="609596" indent="-457200" algn="just"/>
            <a:r>
              <a:rPr lang="en-US" altLang="ja-JP" sz="2400" dirty="0">
                <a:latin typeface="Arial" panose="020B0604020202020204" pitchFamily="34" charset="0"/>
                <a:cs typeface="Arial" panose="020B0604020202020204" pitchFamily="34" charset="0"/>
              </a:rPr>
              <a:t>There is a challenge to the regular practice of "one parent (usually the mother) taking all responsibilities over children.”</a:t>
            </a:r>
          </a:p>
          <a:p>
            <a:pPr marL="609596" indent="-457200" algn="just"/>
            <a:r>
              <a:rPr lang="en-US" altLang="ja-JP" sz="2400" dirty="0">
                <a:latin typeface="Arial" panose="020B0604020202020204" pitchFamily="34" charset="0"/>
                <a:cs typeface="Arial" panose="020B0604020202020204" pitchFamily="34" charset="0"/>
              </a:rPr>
              <a:t>There is a new focus on the involvement of non-resident parents (mostly fathers) in their children's lives.</a:t>
            </a:r>
          </a:p>
          <a:p>
            <a:pPr marL="609596" indent="-457200" algn="just"/>
            <a:r>
              <a:rPr lang="en-US" altLang="ja-JP" sz="2400" dirty="0">
                <a:latin typeface="Arial" panose="020B0604020202020204" pitchFamily="34" charset="0"/>
                <a:cs typeface="Arial" panose="020B0604020202020204" pitchFamily="34" charset="0"/>
              </a:rPr>
              <a:t>This new focus on non-resident parents' involvement with their children's lives is also leading to the recognition of the family violence issues and the need for victim protection in and after the process of divorce. </a:t>
            </a:r>
          </a:p>
        </p:txBody>
      </p:sp>
      <p:sp>
        <p:nvSpPr>
          <p:cNvPr id="4" name="タイトル 3">
            <a:extLst>
              <a:ext uri="{FF2B5EF4-FFF2-40B4-BE49-F238E27FC236}">
                <a16:creationId xmlns:a16="http://schemas.microsoft.com/office/drawing/2014/main" id="{3DAF11F9-C0A4-4EDA-B66E-A266B24E28BB}"/>
              </a:ext>
            </a:extLst>
          </p:cNvPr>
          <p:cNvSpPr>
            <a:spLocks noGrp="1"/>
          </p:cNvSpPr>
          <p:nvPr>
            <p:ph type="title"/>
          </p:nvPr>
        </p:nvSpPr>
        <p:spPr>
          <a:xfrm>
            <a:off x="838173" y="450188"/>
            <a:ext cx="9963204" cy="930752"/>
          </a:xfrm>
        </p:spPr>
        <p:txBody>
          <a:bodyPr/>
          <a:lstStyle/>
          <a:p>
            <a:pPr algn="ctr"/>
            <a:r>
              <a:rPr kumimoji="1" lang="en-US" altLang="ja-JP" sz="4000" b="1" dirty="0">
                <a:latin typeface="Arial" panose="020B0604020202020204" pitchFamily="34" charset="0"/>
                <a:cs typeface="Arial" panose="020B0604020202020204" pitchFamily="34" charset="0"/>
              </a:rPr>
              <a:t>Background of the increase in </a:t>
            </a:r>
            <a:br>
              <a:rPr kumimoji="1" lang="en-US" altLang="ja-JP" sz="4000" b="1" dirty="0">
                <a:latin typeface="Arial" panose="020B0604020202020204" pitchFamily="34" charset="0"/>
                <a:cs typeface="Arial" panose="020B0604020202020204" pitchFamily="34" charset="0"/>
              </a:rPr>
            </a:br>
            <a:r>
              <a:rPr kumimoji="1" lang="en-US" altLang="ja-JP" sz="4000" b="1" dirty="0">
                <a:latin typeface="Arial" panose="020B0604020202020204" pitchFamily="34" charset="0"/>
                <a:cs typeface="Arial" panose="020B0604020202020204" pitchFamily="34" charset="0"/>
              </a:rPr>
              <a:t>custody disputes </a:t>
            </a:r>
            <a:endParaRPr kumimoji="1" lang="ja-JP" altLang="en-US" sz="4000" b="1" dirty="0">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1A667695-1B82-4372-A43F-B249524DCC8D}"/>
              </a:ext>
            </a:extLst>
          </p:cNvPr>
          <p:cNvSpPr>
            <a:spLocks noGrp="1"/>
          </p:cNvSpPr>
          <p:nvPr>
            <p:ph type="sldNum" idx="12"/>
          </p:nvPr>
        </p:nvSpPr>
        <p:spPr>
          <a:xfrm>
            <a:off x="11078055" y="6251399"/>
            <a:ext cx="731600" cy="403600"/>
          </a:xfrm>
        </p:spPr>
        <p:txBody>
          <a:bodyPr/>
          <a:lstStyle/>
          <a:p>
            <a:pPr algn="ctr"/>
            <a:fld id="{00000000-1234-1234-1234-123412341234}" type="slidenum">
              <a:rPr lang="en" sz="2400" smtClean="0"/>
              <a:pPr algn="ctr"/>
              <a:t>17</a:t>
            </a:fld>
            <a:endParaRPr lang="en" sz="2400" dirty="0"/>
          </a:p>
        </p:txBody>
      </p:sp>
    </p:spTree>
    <p:extLst>
      <p:ext uri="{BB962C8B-B14F-4D97-AF65-F5344CB8AC3E}">
        <p14:creationId xmlns:p14="http://schemas.microsoft.com/office/powerpoint/2010/main" val="66740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5853B3-E726-361B-D658-02A7F8183D30}"/>
              </a:ext>
            </a:extLst>
          </p:cNvPr>
          <p:cNvSpPr>
            <a:spLocks noGrp="1"/>
          </p:cNvSpPr>
          <p:nvPr>
            <p:ph type="title"/>
          </p:nvPr>
        </p:nvSpPr>
        <p:spPr>
          <a:xfrm>
            <a:off x="838200" y="365125"/>
            <a:ext cx="10991248" cy="1325563"/>
          </a:xfrm>
        </p:spPr>
        <p:txBody>
          <a:bodyPr/>
          <a:lstStyle/>
          <a:p>
            <a:pPr algn="ctr"/>
            <a:r>
              <a:rPr kumimoji="1" lang="en-US" altLang="ja-JP" b="1" dirty="0">
                <a:latin typeface="Arial" panose="020B0604020202020204" pitchFamily="34" charset="0"/>
                <a:cs typeface="Arial" panose="020B0604020202020204" pitchFamily="34" charset="0"/>
              </a:rPr>
              <a:t>Feature of </a:t>
            </a:r>
            <a:r>
              <a:rPr lang="en-US" altLang="ja-JP" b="1" dirty="0">
                <a:latin typeface="Arial" panose="020B0604020202020204" pitchFamily="34" charset="0"/>
                <a:cs typeface="Arial" panose="020B0604020202020204" pitchFamily="34" charset="0"/>
              </a:rPr>
              <a:t>f</a:t>
            </a:r>
            <a:r>
              <a:rPr kumimoji="1" lang="en-US" altLang="ja-JP" b="1" dirty="0">
                <a:latin typeface="Arial" panose="020B0604020202020204" pitchFamily="34" charset="0"/>
                <a:cs typeface="Arial" panose="020B0604020202020204" pitchFamily="34" charset="0"/>
              </a:rPr>
              <a:t>amily conciliation</a:t>
            </a:r>
            <a:endParaRPr kumimoji="1" lang="ja-JP" altLang="en-US"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72B17370-C600-ABAA-A961-C7568313CC67}"/>
              </a:ext>
            </a:extLst>
          </p:cNvPr>
          <p:cNvSpPr>
            <a:spLocks noGrp="1"/>
          </p:cNvSpPr>
          <p:nvPr>
            <p:ph idx="1"/>
          </p:nvPr>
        </p:nvSpPr>
        <p:spPr>
          <a:xfrm>
            <a:off x="366963" y="1819332"/>
            <a:ext cx="5966861" cy="4230939"/>
          </a:xfrm>
        </p:spPr>
        <p:txBody>
          <a:bodyPr>
            <a:normAutofit/>
          </a:bodyPr>
          <a:lstStyle/>
          <a:p>
            <a:pPr marL="0" indent="0">
              <a:buNone/>
            </a:pPr>
            <a:endParaRPr kumimoji="1" lang="en-US"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Family conciliation is a</a:t>
            </a:r>
            <a:r>
              <a:rPr kumimoji="1" lang="en-US" altLang="ja-JP" dirty="0">
                <a:latin typeface="Arial" panose="020B0604020202020204" pitchFamily="34" charset="0"/>
                <a:cs typeface="Arial" panose="020B0604020202020204" pitchFamily="34" charset="0"/>
              </a:rPr>
              <a:t>vailable at all family courts</a:t>
            </a:r>
          </a:p>
          <a:p>
            <a:r>
              <a:rPr kumimoji="1" lang="en-US" altLang="ja-JP" dirty="0">
                <a:latin typeface="Arial" panose="020B0604020202020204" pitchFamily="34" charset="0"/>
                <a:cs typeface="Arial" panose="020B0604020202020204" pitchFamily="34" charset="0"/>
              </a:rPr>
              <a:t>Conciliation is </a:t>
            </a:r>
            <a:r>
              <a:rPr kumimoji="1" lang="en-US" altLang="ja-JP" i="1" dirty="0">
                <a:latin typeface="Arial" panose="020B0604020202020204" pitchFamily="34" charset="0"/>
                <a:cs typeface="Arial" panose="020B0604020202020204" pitchFamily="34" charset="0"/>
              </a:rPr>
              <a:t>financially</a:t>
            </a:r>
            <a:r>
              <a:rPr kumimoji="1" lang="en-US" altLang="ja-JP" dirty="0">
                <a:latin typeface="Arial" panose="020B0604020202020204" pitchFamily="34" charset="0"/>
                <a:cs typeface="Arial" panose="020B0604020202020204" pitchFamily="34" charset="0"/>
              </a:rPr>
              <a:t> affordable</a:t>
            </a:r>
            <a:r>
              <a:rPr lang="en-US" altLang="ja-JP" dirty="0">
                <a:latin typeface="Arial" panose="020B0604020202020204" pitchFamily="34" charset="0"/>
                <a:cs typeface="Arial" panose="020B0604020202020204" pitchFamily="34" charset="0"/>
              </a:rPr>
              <a:t>.</a:t>
            </a:r>
            <a:endParaRPr kumimoji="1" lang="en-US" altLang="ja-JP" dirty="0">
              <a:latin typeface="Arial" panose="020B0604020202020204" pitchFamily="34" charset="0"/>
              <a:cs typeface="Arial" panose="020B0604020202020204" pitchFamily="34" charset="0"/>
            </a:endParaRPr>
          </a:p>
          <a:p>
            <a:pPr marL="0" indent="0">
              <a:buNone/>
            </a:pPr>
            <a:r>
              <a:rPr kumimoji="1" lang="en-US" altLang="ja-JP" dirty="0">
                <a:latin typeface="Arial" panose="020B0604020202020204" pitchFamily="34" charset="0"/>
                <a:cs typeface="Arial" panose="020B0604020202020204" pitchFamily="34" charset="0"/>
              </a:rPr>
              <a:t>Ex. Child custody conciliation costs 1,200 yen (=less than 10 euros.) per child</a:t>
            </a:r>
            <a:r>
              <a:rPr lang="en-US" altLang="ja-JP"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for the </a:t>
            </a:r>
            <a:r>
              <a:rPr lang="en-US" altLang="ja-JP" dirty="0">
                <a:latin typeface="Arial" panose="020B0604020202020204" pitchFamily="34" charset="0"/>
                <a:cs typeface="Arial" panose="020B0604020202020204" pitchFamily="34" charset="0"/>
              </a:rPr>
              <a:t>whole</a:t>
            </a:r>
            <a:r>
              <a:rPr kumimoji="1" lang="en-US" altLang="ja-JP"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process, that usually includes at least several sessions</a:t>
            </a:r>
            <a:r>
              <a:rPr kumimoji="1" lang="en-US" altLang="ja-JP" dirty="0">
                <a:latin typeface="Arial" panose="020B0604020202020204" pitchFamily="34" charset="0"/>
                <a:cs typeface="Arial" panose="020B0604020202020204" pitchFamily="34" charset="0"/>
              </a:rPr>
              <a:t>.</a:t>
            </a:r>
          </a:p>
          <a:p>
            <a:pPr marL="0" indent="0">
              <a:buNone/>
            </a:pPr>
            <a:endParaRPr lang="en-US" altLang="ja-JP" dirty="0">
              <a:latin typeface="Arial" panose="020B0604020202020204" pitchFamily="34" charset="0"/>
              <a:cs typeface="Arial" panose="020B0604020202020204" pitchFamily="34" charset="0"/>
            </a:endParaRPr>
          </a:p>
          <a:p>
            <a:pPr marL="0" indent="0">
              <a:buNone/>
            </a:pPr>
            <a:endParaRPr kumimoji="1" lang="en-US" altLang="ja-JP" dirty="0">
              <a:latin typeface="Arial" panose="020B0604020202020204" pitchFamily="34" charset="0"/>
              <a:cs typeface="Arial" panose="020B0604020202020204" pitchFamily="34" charset="0"/>
            </a:endParaRPr>
          </a:p>
          <a:p>
            <a:endParaRPr kumimoji="1" lang="ja-JP" altLang="en-US" dirty="0">
              <a:latin typeface="Arial" panose="020B0604020202020204" pitchFamily="34" charset="0"/>
              <a:cs typeface="Arial" panose="020B0604020202020204" pitchFamily="34" charset="0"/>
            </a:endParaRPr>
          </a:p>
        </p:txBody>
      </p:sp>
      <p:sp>
        <p:nvSpPr>
          <p:cNvPr id="6" name="スライド番号プレースホルダー 5">
            <a:extLst>
              <a:ext uri="{FF2B5EF4-FFF2-40B4-BE49-F238E27FC236}">
                <a16:creationId xmlns:a16="http://schemas.microsoft.com/office/drawing/2014/main" id="{E725296B-1D20-13CA-084E-791FC9790FEE}"/>
              </a:ext>
            </a:extLst>
          </p:cNvPr>
          <p:cNvSpPr>
            <a:spLocks noGrp="1"/>
          </p:cNvSpPr>
          <p:nvPr>
            <p:ph type="sldNum" sz="quarter" idx="12"/>
          </p:nvPr>
        </p:nvSpPr>
        <p:spPr/>
        <p:txBody>
          <a:bodyPr/>
          <a:lstStyle/>
          <a:p>
            <a:fld id="{9B11AFDF-7658-46F0-AE42-1E1E39214057}" type="slidenum">
              <a:rPr kumimoji="1" lang="ja-JP" altLang="en-US" sz="2400" smtClean="0"/>
              <a:t>18</a:t>
            </a:fld>
            <a:endParaRPr kumimoji="1" lang="ja-JP" altLang="en-US" dirty="0"/>
          </a:p>
        </p:txBody>
      </p:sp>
      <p:pic>
        <p:nvPicPr>
          <p:cNvPr id="4" name="図 3">
            <a:extLst>
              <a:ext uri="{FF2B5EF4-FFF2-40B4-BE49-F238E27FC236}">
                <a16:creationId xmlns:a16="http://schemas.microsoft.com/office/drawing/2014/main" id="{B8A19FE0-147B-EB6B-E139-18F8CF083287}"/>
              </a:ext>
            </a:extLst>
          </p:cNvPr>
          <p:cNvPicPr>
            <a:picLocks noChangeAspect="1"/>
          </p:cNvPicPr>
          <p:nvPr/>
        </p:nvPicPr>
        <p:blipFill>
          <a:blip r:embed="rId3"/>
          <a:stretch>
            <a:fillRect/>
          </a:stretch>
        </p:blipFill>
        <p:spPr>
          <a:xfrm>
            <a:off x="6498292" y="2171248"/>
            <a:ext cx="5194752" cy="3357221"/>
          </a:xfrm>
          <a:prstGeom prst="rect">
            <a:avLst/>
          </a:prstGeom>
        </p:spPr>
      </p:pic>
      <p:sp>
        <p:nvSpPr>
          <p:cNvPr id="5" name="テキスト ボックス 4">
            <a:extLst>
              <a:ext uri="{FF2B5EF4-FFF2-40B4-BE49-F238E27FC236}">
                <a16:creationId xmlns:a16="http://schemas.microsoft.com/office/drawing/2014/main" id="{67BDFA0E-F604-A786-8A86-7BE92551C569}"/>
              </a:ext>
            </a:extLst>
          </p:cNvPr>
          <p:cNvSpPr txBox="1"/>
          <p:nvPr/>
        </p:nvSpPr>
        <p:spPr>
          <a:xfrm>
            <a:off x="6564430" y="5528468"/>
            <a:ext cx="5194753" cy="923330"/>
          </a:xfrm>
          <a:prstGeom prst="rect">
            <a:avLst/>
          </a:prstGeom>
          <a:noFill/>
        </p:spPr>
        <p:txBody>
          <a:bodyPr wrap="square" rtlCol="0">
            <a:spAutoFit/>
          </a:bodyPr>
          <a:lstStyle/>
          <a:p>
            <a:pPr algn="just"/>
            <a:r>
              <a:rPr kumimoji="1" lang="en-US" altLang="ja-JP" dirty="0">
                <a:latin typeface="Arial" panose="020B0604020202020204" pitchFamily="34" charset="0"/>
                <a:cs typeface="Arial" panose="020B0604020202020204" pitchFamily="34" charset="0"/>
              </a:rPr>
              <a:t>The Nagoya Family Court Building is home to both the Family Court and the Summary </a:t>
            </a:r>
            <a:r>
              <a:rPr kumimoji="1" lang="en-US" altLang="ja-JP" dirty="0" err="1">
                <a:latin typeface="Arial" panose="020B0604020202020204" pitchFamily="34" charset="0"/>
                <a:cs typeface="Arial" panose="020B0604020202020204" pitchFamily="34" charset="0"/>
              </a:rPr>
              <a:t>Court.【Courts</a:t>
            </a:r>
            <a:r>
              <a:rPr kumimoji="1" lang="en-US" altLang="ja-JP" dirty="0">
                <a:latin typeface="Arial" panose="020B0604020202020204" pitchFamily="34" charset="0"/>
                <a:cs typeface="Arial" panose="020B0604020202020204" pitchFamily="34" charset="0"/>
              </a:rPr>
              <a:t> in Japan Website】</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75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A2815F-7EEF-1A06-BF2F-4AD39C34FB44}"/>
              </a:ext>
            </a:extLst>
          </p:cNvPr>
          <p:cNvSpPr>
            <a:spLocks noGrp="1"/>
          </p:cNvSpPr>
          <p:nvPr>
            <p:ph type="title"/>
          </p:nvPr>
        </p:nvSpPr>
        <p:spPr/>
        <p:txBody>
          <a:bodyPr/>
          <a:lstStyle/>
          <a:p>
            <a:pPr algn="ctr"/>
            <a:r>
              <a:rPr kumimoji="1" lang="en-US" altLang="ja-JP" b="1" dirty="0">
                <a:latin typeface="Arial" panose="020B0604020202020204" pitchFamily="34" charset="0"/>
                <a:cs typeface="Arial" panose="020B0604020202020204" pitchFamily="34" charset="0"/>
              </a:rPr>
              <a:t>Who are conciliators</a:t>
            </a:r>
            <a:endParaRPr kumimoji="1" lang="ja-JP" altLang="en-US"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999C28EB-C79A-AA8A-D89E-C2F521C31920}"/>
              </a:ext>
            </a:extLst>
          </p:cNvPr>
          <p:cNvSpPr>
            <a:spLocks noGrp="1"/>
          </p:cNvSpPr>
          <p:nvPr>
            <p:ph idx="1"/>
          </p:nvPr>
        </p:nvSpPr>
        <p:spPr>
          <a:xfrm>
            <a:off x="838200" y="1825625"/>
            <a:ext cx="10515600" cy="4667250"/>
          </a:xfrm>
        </p:spPr>
        <p:txBody>
          <a:bodyPr>
            <a:normAutofit/>
          </a:bodyPr>
          <a:lstStyle/>
          <a:p>
            <a:pPr marL="0" indent="0" algn="just">
              <a:buNone/>
            </a:pPr>
            <a:r>
              <a:rPr lang="en-US" altLang="ja-JP" dirty="0">
                <a:latin typeface="Arial" panose="020B0604020202020204" pitchFamily="34" charset="0"/>
                <a:cs typeface="Arial" panose="020B0604020202020204" pitchFamily="34" charset="0"/>
              </a:rPr>
              <a:t>A Conciliation Panel is formed for each conciliation case.</a:t>
            </a:r>
          </a:p>
          <a:p>
            <a:pPr marL="0" indent="0" algn="just">
              <a:buNone/>
            </a:pPr>
            <a:r>
              <a:rPr lang="en-US" altLang="ja-JP" dirty="0">
                <a:latin typeface="Arial" panose="020B0604020202020204" pitchFamily="34" charset="0"/>
                <a:cs typeface="Arial" panose="020B0604020202020204" pitchFamily="34" charset="0"/>
              </a:rPr>
              <a:t>It consists of a family court judge and two conciliators, one male and one female.</a:t>
            </a:r>
          </a:p>
          <a:p>
            <a:pPr marL="0" indent="0" algn="just">
              <a:buNone/>
            </a:pPr>
            <a:r>
              <a:rPr lang="en-US" altLang="ja-JP" dirty="0">
                <a:latin typeface="Arial" panose="020B0604020202020204" pitchFamily="34" charset="0"/>
                <a:cs typeface="Arial" panose="020B0604020202020204" pitchFamily="34" charset="0"/>
              </a:rPr>
              <a:t>Conciliators are part-time court officials who receive some compensation.</a:t>
            </a:r>
          </a:p>
          <a:p>
            <a:pPr marL="0" indent="0" algn="just">
              <a:buNone/>
            </a:pPr>
            <a:r>
              <a:rPr lang="en-US" altLang="ja-JP" dirty="0">
                <a:latin typeface="Arial" panose="020B0604020202020204" pitchFamily="34" charset="0"/>
                <a:cs typeface="Arial" panose="020B0604020202020204" pitchFamily="34" charset="0"/>
              </a:rPr>
              <a:t>They are paid very little and are considered respected community volunteers.</a:t>
            </a:r>
          </a:p>
          <a:p>
            <a:pPr marL="0" indent="0" algn="just">
              <a:buNone/>
            </a:pPr>
            <a:r>
              <a:rPr lang="en-US" altLang="ja-JP" dirty="0">
                <a:latin typeface="Arial" panose="020B0604020202020204" pitchFamily="34" charset="0"/>
                <a:cs typeface="Arial" panose="020B0604020202020204" pitchFamily="34" charset="0"/>
              </a:rPr>
              <a:t>They must be between 40 and 70 years old, and 70% of them are in their 60s.</a:t>
            </a:r>
          </a:p>
          <a:p>
            <a:pPr marL="0" indent="0" algn="just">
              <a:buNone/>
            </a:pPr>
            <a:r>
              <a:rPr lang="en-US" altLang="ja-JP" dirty="0">
                <a:latin typeface="Arial" panose="020B0604020202020204" pitchFamily="34" charset="0"/>
                <a:cs typeface="Arial" panose="020B0604020202020204" pitchFamily="34" charset="0"/>
              </a:rPr>
              <a:t>90% are non-professional, local laypeople.</a:t>
            </a:r>
            <a:endParaRPr kumimoji="1" lang="ja-JP" altLang="en-US" sz="24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353B1060-DAF9-3E1A-3F4A-5468F57BF09F}"/>
              </a:ext>
            </a:extLst>
          </p:cNvPr>
          <p:cNvSpPr>
            <a:spLocks noGrp="1"/>
          </p:cNvSpPr>
          <p:nvPr>
            <p:ph type="sldNum" sz="quarter" idx="12"/>
          </p:nvPr>
        </p:nvSpPr>
        <p:spPr/>
        <p:txBody>
          <a:bodyPr/>
          <a:lstStyle/>
          <a:p>
            <a:fld id="{9B11AFDF-7658-46F0-AE42-1E1E39214057}" type="slidenum">
              <a:rPr kumimoji="1" lang="ja-JP" altLang="en-US" sz="2400" smtClean="0"/>
              <a:t>19</a:t>
            </a:fld>
            <a:endParaRPr kumimoji="1" lang="ja-JP" altLang="en-US" sz="2400"/>
          </a:p>
        </p:txBody>
      </p:sp>
    </p:spTree>
    <p:extLst>
      <p:ext uri="{BB962C8B-B14F-4D97-AF65-F5344CB8AC3E}">
        <p14:creationId xmlns:p14="http://schemas.microsoft.com/office/powerpoint/2010/main" val="109309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4B0B2-B374-0589-7033-AAE6F6885B75}"/>
              </a:ext>
            </a:extLst>
          </p:cNvPr>
          <p:cNvSpPr>
            <a:spLocks noGrp="1"/>
          </p:cNvSpPr>
          <p:nvPr>
            <p:ph type="title"/>
          </p:nvPr>
        </p:nvSpPr>
        <p:spPr>
          <a:xfrm>
            <a:off x="1676400" y="503605"/>
            <a:ext cx="8878111" cy="1325563"/>
          </a:xfrm>
        </p:spPr>
        <p:txBody>
          <a:bodyPr/>
          <a:lstStyle/>
          <a:p>
            <a:pPr algn="ctr"/>
            <a:r>
              <a:rPr kumimoji="1" lang="en-US" altLang="ja-JP" b="1" dirty="0">
                <a:latin typeface="Arial" panose="020B0604020202020204" pitchFamily="34" charset="0"/>
                <a:cs typeface="Arial" panose="020B0604020202020204" pitchFamily="34" charset="0"/>
              </a:rPr>
              <a:t>Agenda</a:t>
            </a:r>
            <a:endParaRPr kumimoji="1" lang="ja-JP" altLang="en-US"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A24B9011-6494-AC56-A131-6A741E44BCF7}"/>
              </a:ext>
            </a:extLst>
          </p:cNvPr>
          <p:cNvSpPr>
            <a:spLocks noGrp="1"/>
          </p:cNvSpPr>
          <p:nvPr>
            <p:ph idx="1"/>
          </p:nvPr>
        </p:nvSpPr>
        <p:spPr>
          <a:xfrm>
            <a:off x="1072594" y="1829168"/>
            <a:ext cx="11245381" cy="4351338"/>
          </a:xfrm>
        </p:spPr>
        <p:txBody>
          <a:bodyPr>
            <a:normAutofit/>
          </a:bodyPr>
          <a:lstStyle/>
          <a:p>
            <a:pPr marL="452438" indent="173038">
              <a:buNone/>
            </a:pPr>
            <a:r>
              <a:rPr kumimoji="1" lang="en-US" altLang="ja-JP" sz="3600" dirty="0">
                <a:latin typeface="Arial" panose="020B0604020202020204" pitchFamily="34" charset="0"/>
                <a:cs typeface="Arial" panose="020B0604020202020204" pitchFamily="34" charset="0"/>
              </a:rPr>
              <a:t>1. Overview of the family court of Japan</a:t>
            </a:r>
          </a:p>
          <a:p>
            <a:pPr marL="452438" indent="173038">
              <a:buNone/>
            </a:pPr>
            <a:r>
              <a:rPr kumimoji="1" lang="en-US" altLang="ja-JP" sz="3600" dirty="0">
                <a:latin typeface="Arial" panose="020B0604020202020204" pitchFamily="34" charset="0"/>
                <a:cs typeface="Arial" panose="020B0604020202020204" pitchFamily="34" charset="0"/>
              </a:rPr>
              <a:t>2. Procedures for divorce and custody</a:t>
            </a:r>
          </a:p>
          <a:p>
            <a:pPr marL="452438" indent="173038">
              <a:buNone/>
            </a:pPr>
            <a:r>
              <a:rPr lang="en-US" altLang="ja-JP" sz="3600" dirty="0">
                <a:latin typeface="Arial" panose="020B0604020202020204" pitchFamily="34" charset="0"/>
                <a:cs typeface="Arial" panose="020B0604020202020204" pitchFamily="34" charset="0"/>
              </a:rPr>
              <a:t>3. Family conciliation for custody cases</a:t>
            </a:r>
          </a:p>
          <a:p>
            <a:pPr marL="452438" indent="173038">
              <a:buNone/>
            </a:pPr>
            <a:r>
              <a:rPr lang="en-US" altLang="ja-JP" sz="3600" dirty="0">
                <a:latin typeface="Arial" panose="020B0604020202020204" pitchFamily="34" charset="0"/>
                <a:cs typeface="Arial" panose="020B0604020202020204" pitchFamily="34" charset="0"/>
              </a:rPr>
              <a:t>4. Listening to the voices of the children</a:t>
            </a:r>
          </a:p>
          <a:p>
            <a:pPr marL="452438" indent="173038">
              <a:buNone/>
            </a:pPr>
            <a:r>
              <a:rPr kumimoji="1" lang="en-US" altLang="ja-JP" sz="3600" dirty="0">
                <a:latin typeface="Arial" panose="020B0604020202020204" pitchFamily="34" charset="0"/>
                <a:cs typeface="Arial" panose="020B0604020202020204" pitchFamily="34" charset="0"/>
              </a:rPr>
              <a:t>5. Incr</a:t>
            </a:r>
            <a:r>
              <a:rPr lang="en-US" altLang="ja-JP" sz="3600" dirty="0">
                <a:latin typeface="Arial" panose="020B0604020202020204" pitchFamily="34" charset="0"/>
                <a:cs typeface="Arial" panose="020B0604020202020204" pitchFamily="34" charset="0"/>
              </a:rPr>
              <a:t>eased use of online proceedings</a:t>
            </a:r>
          </a:p>
          <a:p>
            <a:pPr marL="452438" indent="173038">
              <a:buNone/>
            </a:pPr>
            <a:r>
              <a:rPr kumimoji="1" lang="en-US" altLang="ja-JP" sz="3600" dirty="0">
                <a:latin typeface="Arial" panose="020B0604020202020204" pitchFamily="34" charset="0"/>
                <a:cs typeface="Arial" panose="020B0604020202020204" pitchFamily="34" charset="0"/>
              </a:rPr>
              <a:t>6. </a:t>
            </a:r>
            <a:r>
              <a:rPr lang="en-US" altLang="ja-JP" sz="3600" dirty="0">
                <a:latin typeface="Arial" panose="020B0604020202020204" pitchFamily="34" charset="0"/>
                <a:cs typeface="Arial" panose="020B0604020202020204" pitchFamily="34" charset="0"/>
              </a:rPr>
              <a:t>Facing</a:t>
            </a:r>
            <a:r>
              <a:rPr kumimoji="1" lang="en-US" altLang="ja-JP" sz="3600" dirty="0">
                <a:latin typeface="Arial" panose="020B0604020202020204" pitchFamily="34" charset="0"/>
                <a:cs typeface="Arial" panose="020B0604020202020204" pitchFamily="34" charset="0"/>
              </a:rPr>
              <a:t> new challenges</a:t>
            </a:r>
          </a:p>
        </p:txBody>
      </p:sp>
      <p:sp>
        <p:nvSpPr>
          <p:cNvPr id="4" name="スライド番号プレースホルダー 3">
            <a:extLst>
              <a:ext uri="{FF2B5EF4-FFF2-40B4-BE49-F238E27FC236}">
                <a16:creationId xmlns:a16="http://schemas.microsoft.com/office/drawing/2014/main" id="{D5E1C16B-DFE9-FD85-042B-73501261BD62}"/>
              </a:ext>
            </a:extLst>
          </p:cNvPr>
          <p:cNvSpPr>
            <a:spLocks noGrp="1"/>
          </p:cNvSpPr>
          <p:nvPr>
            <p:ph type="sldNum" sz="quarter" idx="12"/>
          </p:nvPr>
        </p:nvSpPr>
        <p:spPr/>
        <p:txBody>
          <a:bodyPr/>
          <a:lstStyle/>
          <a:p>
            <a:fld id="{9B11AFDF-7658-46F0-AE42-1E1E39214057}" type="slidenum">
              <a:rPr kumimoji="1" lang="ja-JP" altLang="en-US" sz="2400" smtClean="0"/>
              <a:t>2</a:t>
            </a:fld>
            <a:endParaRPr kumimoji="1" lang="ja-JP" altLang="en-US" sz="2400" dirty="0"/>
          </a:p>
        </p:txBody>
      </p:sp>
    </p:spTree>
    <p:extLst>
      <p:ext uri="{BB962C8B-B14F-4D97-AF65-F5344CB8AC3E}">
        <p14:creationId xmlns:p14="http://schemas.microsoft.com/office/powerpoint/2010/main" val="110200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4BF01F-1984-C56E-F78B-5E762E7E03DE}"/>
              </a:ext>
            </a:extLst>
          </p:cNvPr>
          <p:cNvSpPr>
            <a:spLocks noGrp="1"/>
          </p:cNvSpPr>
          <p:nvPr>
            <p:ph type="title"/>
          </p:nvPr>
        </p:nvSpPr>
        <p:spPr>
          <a:xfrm>
            <a:off x="838200" y="136525"/>
            <a:ext cx="10515600" cy="1325563"/>
          </a:xfrm>
        </p:spPr>
        <p:txBody>
          <a:bodyPr/>
          <a:lstStyle/>
          <a:p>
            <a:pPr algn="ctr"/>
            <a:r>
              <a:rPr kumimoji="1" lang="en-US" altLang="ja-JP" b="1" dirty="0">
                <a:latin typeface="Arial" panose="020B0604020202020204" pitchFamily="34" charset="0"/>
                <a:cs typeface="Arial" panose="020B0604020202020204" pitchFamily="34" charset="0"/>
              </a:rPr>
              <a:t>How the conciliation works</a:t>
            </a:r>
            <a:endParaRPr kumimoji="1" lang="ja-JP" altLang="en-US"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319384BE-7557-07AB-9068-1500E7F9FD4D}"/>
              </a:ext>
            </a:extLst>
          </p:cNvPr>
          <p:cNvSpPr>
            <a:spLocks noGrp="1"/>
          </p:cNvSpPr>
          <p:nvPr>
            <p:ph idx="1"/>
          </p:nvPr>
        </p:nvSpPr>
        <p:spPr>
          <a:xfrm>
            <a:off x="297051" y="1220402"/>
            <a:ext cx="7548666" cy="5501073"/>
          </a:xfrm>
        </p:spPr>
        <p:txBody>
          <a:bodyPr>
            <a:normAutofit/>
          </a:bodyPr>
          <a:lstStyle/>
          <a:p>
            <a:pPr marL="0" indent="0" algn="just">
              <a:buNone/>
            </a:pPr>
            <a:r>
              <a:rPr lang="en-US" altLang="ja-JP" sz="2400" dirty="0">
                <a:latin typeface="Arial" panose="020B0604020202020204" pitchFamily="34" charset="0"/>
                <a:cs typeface="Arial" panose="020B0604020202020204" pitchFamily="34" charset="0"/>
              </a:rPr>
              <a:t>Conciliation Sessions: Not one-shot; usually takes 5-6 sessions.</a:t>
            </a:r>
          </a:p>
          <a:p>
            <a:pPr marL="0" indent="0" algn="just">
              <a:buNone/>
            </a:pPr>
            <a:r>
              <a:rPr lang="en-US" altLang="ja-JP" sz="2400" dirty="0">
                <a:latin typeface="Arial" panose="020B0604020202020204" pitchFamily="34" charset="0"/>
                <a:cs typeface="Arial" panose="020B0604020202020204" pitchFamily="34" charset="0"/>
              </a:rPr>
              <a:t>Held once a month and continues for an average of 7.0 months.</a:t>
            </a:r>
          </a:p>
          <a:p>
            <a:pPr marL="0" indent="0" algn="just">
              <a:buNone/>
            </a:pPr>
            <a:r>
              <a:rPr lang="en-US" altLang="ja-JP" sz="2400" dirty="0">
                <a:latin typeface="Arial" panose="020B0604020202020204" pitchFamily="34" charset="0"/>
                <a:cs typeface="Arial" panose="020B0604020202020204" pitchFamily="34" charset="0"/>
              </a:rPr>
              <a:t>Conciliators are always present at sessions, but judges are not.</a:t>
            </a:r>
          </a:p>
          <a:p>
            <a:pPr marL="0" indent="0" algn="just">
              <a:buNone/>
            </a:pPr>
            <a:r>
              <a:rPr lang="en-US" altLang="ja-JP" sz="2400" dirty="0">
                <a:latin typeface="Arial" panose="020B0604020202020204" pitchFamily="34" charset="0"/>
                <a:cs typeface="Arial" panose="020B0604020202020204" pitchFamily="34" charset="0"/>
              </a:rPr>
              <a:t>Judges instruct conciliators in chambers.</a:t>
            </a:r>
          </a:p>
          <a:p>
            <a:pPr marL="0" indent="0" algn="just">
              <a:buNone/>
            </a:pPr>
            <a:r>
              <a:rPr lang="en-US" altLang="ja-JP" sz="2400" dirty="0">
                <a:latin typeface="Arial" panose="020B0604020202020204" pitchFamily="34" charset="0"/>
                <a:cs typeface="Arial" panose="020B0604020202020204" pitchFamily="34" charset="0"/>
              </a:rPr>
              <a:t>Shuttle sessions are the regular practice. (Meeting one party at a time.)</a:t>
            </a:r>
          </a:p>
          <a:p>
            <a:pPr marL="0" indent="0" algn="just">
              <a:buNone/>
            </a:pPr>
            <a:r>
              <a:rPr lang="en-US" altLang="ja-JP" sz="2400" dirty="0">
                <a:latin typeface="Arial" panose="020B0604020202020204" pitchFamily="34" charset="0"/>
                <a:cs typeface="Arial" panose="020B0604020202020204" pitchFamily="34" charset="0"/>
              </a:rPr>
              <a:t>A conciliation agreement has the same effect as a final and binding judicial decision.</a:t>
            </a:r>
          </a:p>
          <a:p>
            <a:pPr marL="0" indent="0" algn="just">
              <a:buNone/>
            </a:pPr>
            <a:r>
              <a:rPr lang="en-US" altLang="ja-JP" sz="2400" dirty="0">
                <a:latin typeface="Arial" panose="020B0604020202020204" pitchFamily="34" charset="0"/>
                <a:cs typeface="Arial" panose="020B0604020202020204" pitchFamily="34" charset="0"/>
              </a:rPr>
              <a:t>In 2022, 46.3% of family conciliations ended in an agreement.19.8% had no agreement and 17.5% withdrew the petition.</a:t>
            </a:r>
            <a:endParaRPr kumimoji="1" lang="ja-JP" altLang="en-US" sz="20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CB9572A8-1C8F-A1A1-4C28-A1D538FA13AC}"/>
              </a:ext>
            </a:extLst>
          </p:cNvPr>
          <p:cNvSpPr>
            <a:spLocks noGrp="1"/>
          </p:cNvSpPr>
          <p:nvPr>
            <p:ph type="sldNum" sz="quarter" idx="12"/>
          </p:nvPr>
        </p:nvSpPr>
        <p:spPr/>
        <p:txBody>
          <a:bodyPr/>
          <a:lstStyle/>
          <a:p>
            <a:fld id="{9B11AFDF-7658-46F0-AE42-1E1E39214057}" type="slidenum">
              <a:rPr kumimoji="1" lang="ja-JP" altLang="en-US" sz="2400" smtClean="0"/>
              <a:t>20</a:t>
            </a:fld>
            <a:endParaRPr kumimoji="1" lang="ja-JP" altLang="en-US" dirty="0"/>
          </a:p>
        </p:txBody>
      </p:sp>
      <p:pic>
        <p:nvPicPr>
          <p:cNvPr id="5" name="図 4">
            <a:extLst>
              <a:ext uri="{FF2B5EF4-FFF2-40B4-BE49-F238E27FC236}">
                <a16:creationId xmlns:a16="http://schemas.microsoft.com/office/drawing/2014/main" id="{7AB305D9-C698-8D05-C0D4-8F4676201A3C}"/>
              </a:ext>
            </a:extLst>
          </p:cNvPr>
          <p:cNvPicPr>
            <a:picLocks noChangeAspect="1"/>
          </p:cNvPicPr>
          <p:nvPr/>
        </p:nvPicPr>
        <p:blipFill>
          <a:blip r:embed="rId3"/>
          <a:stretch>
            <a:fillRect/>
          </a:stretch>
        </p:blipFill>
        <p:spPr>
          <a:xfrm>
            <a:off x="7845717" y="1220402"/>
            <a:ext cx="4272965" cy="3648669"/>
          </a:xfrm>
          <a:prstGeom prst="rect">
            <a:avLst/>
          </a:prstGeom>
        </p:spPr>
      </p:pic>
    </p:spTree>
    <p:extLst>
      <p:ext uri="{BB962C8B-B14F-4D97-AF65-F5344CB8AC3E}">
        <p14:creationId xmlns:p14="http://schemas.microsoft.com/office/powerpoint/2010/main" val="4112082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B7F931-1F0B-4B7C-B308-5776E1661752}"/>
              </a:ext>
            </a:extLst>
          </p:cNvPr>
          <p:cNvSpPr>
            <a:spLocks noGrp="1"/>
          </p:cNvSpPr>
          <p:nvPr>
            <p:ph type="title"/>
          </p:nvPr>
        </p:nvSpPr>
        <p:spPr>
          <a:xfrm>
            <a:off x="399518" y="614320"/>
            <a:ext cx="10751419" cy="1145262"/>
          </a:xfrm>
        </p:spPr>
        <p:txBody>
          <a:bodyPr/>
          <a:lstStyle/>
          <a:p>
            <a:pPr algn="ctr"/>
            <a:r>
              <a:rPr lang="en-US" altLang="ja-JP" sz="3600" b="1" dirty="0">
                <a:latin typeface="Arial" panose="020B0604020202020204" pitchFamily="34" charset="0"/>
                <a:cs typeface="Arial" panose="020B0604020202020204" pitchFamily="34" charset="0"/>
              </a:rPr>
              <a:t>The efforts of family courts in solving </a:t>
            </a:r>
            <a:br>
              <a:rPr lang="en-US" altLang="ja-JP" sz="3600" b="1" dirty="0">
                <a:latin typeface="Arial" panose="020B0604020202020204" pitchFamily="34" charset="0"/>
                <a:cs typeface="Arial" panose="020B0604020202020204" pitchFamily="34" charset="0"/>
              </a:rPr>
            </a:br>
            <a:r>
              <a:rPr lang="en-US" altLang="ja-JP" sz="3600" b="1" dirty="0">
                <a:latin typeface="Arial" panose="020B0604020202020204" pitchFamily="34" charset="0"/>
                <a:cs typeface="Arial" panose="020B0604020202020204" pitchFamily="34" charset="0"/>
              </a:rPr>
              <a:t>child custody case</a:t>
            </a:r>
            <a:endParaRPr kumimoji="1" lang="ja-JP" altLang="en-US" sz="3600" b="1" dirty="0">
              <a:latin typeface="Arial" panose="020B0604020202020204" pitchFamily="34" charset="0"/>
              <a:cs typeface="Arial" panose="020B0604020202020204" pitchFamily="34" charset="0"/>
            </a:endParaRPr>
          </a:p>
        </p:txBody>
      </p:sp>
      <p:sp>
        <p:nvSpPr>
          <p:cNvPr id="3" name="テキスト プレースホルダー 2">
            <a:extLst>
              <a:ext uri="{FF2B5EF4-FFF2-40B4-BE49-F238E27FC236}">
                <a16:creationId xmlns:a16="http://schemas.microsoft.com/office/drawing/2014/main" id="{BF59E76D-432D-40D8-A7D3-153282C36933}"/>
              </a:ext>
            </a:extLst>
          </p:cNvPr>
          <p:cNvSpPr>
            <a:spLocks noGrp="1"/>
          </p:cNvSpPr>
          <p:nvPr>
            <p:ph type="body" idx="1"/>
          </p:nvPr>
        </p:nvSpPr>
        <p:spPr>
          <a:xfrm>
            <a:off x="1041063" y="1759582"/>
            <a:ext cx="10157105" cy="4738060"/>
          </a:xfrm>
        </p:spPr>
        <p:txBody>
          <a:bodyPr/>
          <a:lstStyle/>
          <a:p>
            <a:pPr marL="152396" indent="0">
              <a:buNone/>
            </a:pPr>
            <a:endParaRPr lang="en-US" altLang="ja-JP"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2400" dirty="0">
                <a:latin typeface="Arial" panose="020B0604020202020204" pitchFamily="34" charset="0"/>
                <a:cs typeface="Arial" panose="020B0604020202020204" pitchFamily="34" charset="0"/>
              </a:rPr>
              <a:t>More </a:t>
            </a:r>
            <a:r>
              <a:rPr lang="en-US" altLang="ja-JP" sz="2400" b="1" dirty="0">
                <a:solidFill>
                  <a:schemeClr val="accent4"/>
                </a:solidFill>
                <a:latin typeface="Arial" panose="020B0604020202020204" pitchFamily="34" charset="0"/>
                <a:cs typeface="Arial" panose="020B0604020202020204" pitchFamily="34" charset="0"/>
              </a:rPr>
              <a:t>frequent appointment of family court investigators</a:t>
            </a:r>
          </a:p>
          <a:p>
            <a:pPr algn="just">
              <a:buFont typeface="Wingdings" panose="05000000000000000000" pitchFamily="2" charset="2"/>
              <a:buChar char="Ø"/>
            </a:pPr>
            <a:r>
              <a:rPr lang="en-US" altLang="ja-JP" sz="2400" dirty="0">
                <a:latin typeface="Arial" panose="020B0604020202020204" pitchFamily="34" charset="0"/>
                <a:cs typeface="Arial" panose="020B0604020202020204" pitchFamily="34" charset="0"/>
              </a:rPr>
              <a:t>Regular use of </a:t>
            </a:r>
            <a:r>
              <a:rPr lang="en-US" altLang="ja-JP" sz="2400" b="1" dirty="0">
                <a:solidFill>
                  <a:schemeClr val="accent4"/>
                </a:solidFill>
                <a:latin typeface="Arial" panose="020B0604020202020204" pitchFamily="34" charset="0"/>
                <a:cs typeface="Arial" panose="020B0604020202020204" pitchFamily="34" charset="0"/>
              </a:rPr>
              <a:t>the Child Support Calculation Guideline</a:t>
            </a:r>
            <a:r>
              <a:rPr lang="en-US" altLang="ja-JP" sz="2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altLang="ja-JP" sz="2400" b="1" dirty="0">
                <a:solidFill>
                  <a:schemeClr val="accent4"/>
                </a:solidFill>
                <a:latin typeface="Arial" panose="020B0604020202020204" pitchFamily="34" charset="0"/>
                <a:cs typeface="Arial" panose="020B0604020202020204" pitchFamily="34" charset="0"/>
              </a:rPr>
              <a:t>Educational guidance for parents </a:t>
            </a:r>
            <a:r>
              <a:rPr lang="en-US" altLang="ja-JP" sz="2400" dirty="0">
                <a:latin typeface="Arial" panose="020B0604020202020204" pitchFamily="34" charset="0"/>
                <a:cs typeface="Arial" panose="020B0604020202020204" pitchFamily="34" charset="0"/>
              </a:rPr>
              <a:t>during divorce conciliation </a:t>
            </a:r>
          </a:p>
          <a:p>
            <a:pPr>
              <a:buFont typeface="Wingdings" panose="05000000000000000000" pitchFamily="2" charset="2"/>
              <a:buChar char="Ø"/>
            </a:pPr>
            <a:endParaRPr lang="en-US" altLang="ja-JP" sz="2400" dirty="0">
              <a:latin typeface="Arial" panose="020B0604020202020204" pitchFamily="34" charset="0"/>
              <a:cs typeface="Arial" panose="020B0604020202020204" pitchFamily="34" charset="0"/>
            </a:endParaRPr>
          </a:p>
          <a:p>
            <a:pPr marL="152396" indent="0">
              <a:buNone/>
            </a:pPr>
            <a:r>
              <a:rPr lang="en-US" altLang="ja-JP" sz="2400" dirty="0">
                <a:latin typeface="Arial" panose="020B0604020202020204" pitchFamily="34" charset="0"/>
                <a:cs typeface="Arial" panose="020B0604020202020204" pitchFamily="34" charset="0"/>
              </a:rPr>
              <a:t>                     Despite their continuous efforts,</a:t>
            </a:r>
          </a:p>
          <a:p>
            <a:pPr marL="152396" indent="0">
              <a:buNone/>
            </a:pPr>
            <a:r>
              <a:rPr lang="en-US" altLang="ja-JP" sz="2400" dirty="0">
                <a:latin typeface="Arial" panose="020B0604020202020204" pitchFamily="34" charset="0"/>
                <a:cs typeface="Arial" panose="020B0604020202020204" pitchFamily="34" charset="0"/>
              </a:rPr>
              <a:t>              Family courts are facing </a:t>
            </a:r>
            <a:r>
              <a:rPr lang="en-US" altLang="ja-JP" sz="2400" b="1" dirty="0">
                <a:latin typeface="Arial" panose="020B0604020202020204" pitchFamily="34" charset="0"/>
                <a:cs typeface="Arial" panose="020B0604020202020204" pitchFamily="34" charset="0"/>
              </a:rPr>
              <a:t>strong criticism</a:t>
            </a:r>
            <a:r>
              <a:rPr lang="en-US" altLang="ja-JP" sz="2400" dirty="0">
                <a:latin typeface="Arial" panose="020B0604020202020204" pitchFamily="34" charset="0"/>
                <a:cs typeface="Arial" panose="020B0604020202020204" pitchFamily="34" charset="0"/>
              </a:rPr>
              <a:t>.</a:t>
            </a:r>
            <a:endParaRPr lang="en-US" altLang="ja-JP" sz="2400" kern="0" dirty="0">
              <a:solidFill>
                <a:srgbClr val="222222"/>
              </a:solidFill>
              <a:latin typeface="Arial" panose="020B0604020202020204" pitchFamily="34" charset="0"/>
              <a:cs typeface="Arial" panose="020B0604020202020204" pitchFamily="34" charset="0"/>
              <a:sym typeface="Raleway"/>
            </a:endParaRPr>
          </a:p>
          <a:p>
            <a:pPr marL="357708" indent="0">
              <a:buNone/>
            </a:pPr>
            <a:endParaRPr lang="en-US" altLang="ja-JP" sz="2400" kern="0" dirty="0">
              <a:solidFill>
                <a:srgbClr val="222222"/>
              </a:solidFill>
              <a:latin typeface="Arial" panose="020B0604020202020204" pitchFamily="34" charset="0"/>
              <a:cs typeface="Arial" panose="020B0604020202020204" pitchFamily="34" charset="0"/>
              <a:sym typeface="Raleway"/>
            </a:endParaRPr>
          </a:p>
          <a:p>
            <a:pPr marL="357708" indent="0" algn="ctr">
              <a:buNone/>
            </a:pPr>
            <a:endParaRPr lang="en-US" altLang="ja-JP" sz="2400" dirty="0">
              <a:latin typeface="Arial" panose="020B0604020202020204" pitchFamily="34" charset="0"/>
              <a:cs typeface="Arial" panose="020B0604020202020204" pitchFamily="34" charset="0"/>
            </a:endParaRPr>
          </a:p>
          <a:p>
            <a:pPr marL="357708" indent="0">
              <a:buNone/>
            </a:pPr>
            <a:r>
              <a:rPr lang="en-US" altLang="ja-JP" sz="2400" kern="0" dirty="0">
                <a:solidFill>
                  <a:srgbClr val="222222"/>
                </a:solidFill>
                <a:latin typeface="Arial" panose="020B0604020202020204" pitchFamily="34" charset="0"/>
                <a:cs typeface="Arial" panose="020B0604020202020204" pitchFamily="34" charset="0"/>
                <a:sym typeface="Raleway"/>
              </a:rPr>
              <a:t>                                                                                                                                                           </a:t>
            </a:r>
            <a:endParaRPr lang="en-US" altLang="ja-JP" sz="2400" dirty="0">
              <a:latin typeface="Arial" panose="020B0604020202020204" pitchFamily="34" charset="0"/>
              <a:cs typeface="Arial" panose="020B0604020202020204" pitchFamily="34" charset="0"/>
            </a:endParaRPr>
          </a:p>
          <a:p>
            <a:pPr marL="357708" indent="0" algn="r">
              <a:buNone/>
            </a:pPr>
            <a:endParaRPr lang="en-US" altLang="ja-JP" sz="2400" dirty="0">
              <a:latin typeface="Arial" panose="020B0604020202020204" pitchFamily="34" charset="0"/>
              <a:cs typeface="Arial" panose="020B0604020202020204" pitchFamily="34" charset="0"/>
            </a:endParaRPr>
          </a:p>
          <a:p>
            <a:pPr marL="357708" indent="0">
              <a:buNone/>
            </a:pPr>
            <a:r>
              <a:rPr lang="en-US" altLang="ja-JP" sz="2400" kern="0" dirty="0">
                <a:solidFill>
                  <a:srgbClr val="222222"/>
                </a:solidFill>
                <a:latin typeface="Arial" panose="020B0604020202020204" pitchFamily="34" charset="0"/>
                <a:cs typeface="Arial" panose="020B0604020202020204" pitchFamily="34" charset="0"/>
                <a:sym typeface="Raleway"/>
              </a:rPr>
              <a:t>                                                                                                                                                                    </a:t>
            </a:r>
            <a:endParaRPr lang="en-US" altLang="ja-JP" sz="2400" dirty="0">
              <a:latin typeface="Arial" panose="020B0604020202020204" pitchFamily="34" charset="0"/>
              <a:cs typeface="Arial" panose="020B0604020202020204" pitchFamily="34" charset="0"/>
            </a:endParaRPr>
          </a:p>
          <a:p>
            <a:pPr marL="357708" indent="0">
              <a:buNone/>
            </a:pPr>
            <a:endParaRPr lang="en-US" altLang="ja-JP" sz="2400" dirty="0">
              <a:latin typeface="Arial" panose="020B0604020202020204" pitchFamily="34" charset="0"/>
              <a:cs typeface="Arial" panose="020B0604020202020204" pitchFamily="34" charset="0"/>
            </a:endParaRPr>
          </a:p>
          <a:p>
            <a:pPr marL="357708" indent="0">
              <a:buNone/>
            </a:pPr>
            <a:endParaRPr lang="en-US" altLang="ja-JP" sz="2400" dirty="0">
              <a:latin typeface="Arial" panose="020B0604020202020204" pitchFamily="34" charset="0"/>
              <a:cs typeface="Arial" panose="020B0604020202020204" pitchFamily="34" charset="0"/>
            </a:endParaRPr>
          </a:p>
          <a:p>
            <a:pPr marL="152396" indent="0">
              <a:buNone/>
            </a:pPr>
            <a:endParaRPr lang="en-US" altLang="ja-JP" sz="24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2509BECE-6312-44E1-803B-C97C9C7E7128}"/>
              </a:ext>
            </a:extLst>
          </p:cNvPr>
          <p:cNvSpPr>
            <a:spLocks noGrp="1"/>
          </p:cNvSpPr>
          <p:nvPr>
            <p:ph type="sldNum" idx="12"/>
          </p:nvPr>
        </p:nvSpPr>
        <p:spPr>
          <a:xfrm>
            <a:off x="10763250" y="5915025"/>
            <a:ext cx="775375" cy="817186"/>
          </a:xfrm>
        </p:spPr>
        <p:txBody>
          <a:bodyPr/>
          <a:lstStyle/>
          <a:p>
            <a:pPr algn="ctr"/>
            <a:fld id="{00000000-1234-1234-1234-123412341234}" type="slidenum">
              <a:rPr lang="en" sz="2400" smtClean="0"/>
              <a:pPr algn="ctr"/>
              <a:t>21</a:t>
            </a:fld>
            <a:endParaRPr lang="en" dirty="0"/>
          </a:p>
        </p:txBody>
      </p:sp>
    </p:spTree>
    <p:extLst>
      <p:ext uri="{BB962C8B-B14F-4D97-AF65-F5344CB8AC3E}">
        <p14:creationId xmlns:p14="http://schemas.microsoft.com/office/powerpoint/2010/main" val="174292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671726-69EC-4778-962C-1627EA0B0203}"/>
              </a:ext>
            </a:extLst>
          </p:cNvPr>
          <p:cNvSpPr>
            <a:spLocks noGrp="1"/>
          </p:cNvSpPr>
          <p:nvPr>
            <p:ph type="title"/>
          </p:nvPr>
        </p:nvSpPr>
        <p:spPr>
          <a:xfrm>
            <a:off x="811947" y="609776"/>
            <a:ext cx="9897466" cy="637200"/>
          </a:xfrm>
        </p:spPr>
        <p:txBody>
          <a:bodyPr/>
          <a:lstStyle/>
          <a:p>
            <a:pPr algn="ctr"/>
            <a:r>
              <a:rPr kumimoji="1" lang="en-US" altLang="ja-JP" b="1" dirty="0">
                <a:latin typeface="Arial" panose="020B0604020202020204" pitchFamily="34" charset="0"/>
                <a:cs typeface="Arial" panose="020B0604020202020204" pitchFamily="34" charset="0"/>
              </a:rPr>
              <a:t>Criticisms to the Family Courts</a:t>
            </a:r>
            <a:endParaRPr kumimoji="1" lang="ja-JP" altLang="en-US" b="1" dirty="0">
              <a:latin typeface="Arial" panose="020B0604020202020204" pitchFamily="34" charset="0"/>
              <a:cs typeface="Arial" panose="020B0604020202020204" pitchFamily="34" charset="0"/>
            </a:endParaRPr>
          </a:p>
        </p:txBody>
      </p:sp>
      <p:sp>
        <p:nvSpPr>
          <p:cNvPr id="3" name="テキスト プレースホルダー 2">
            <a:extLst>
              <a:ext uri="{FF2B5EF4-FFF2-40B4-BE49-F238E27FC236}">
                <a16:creationId xmlns:a16="http://schemas.microsoft.com/office/drawing/2014/main" id="{2399AB8C-3672-434D-8485-3D5AE987271D}"/>
              </a:ext>
            </a:extLst>
          </p:cNvPr>
          <p:cNvSpPr>
            <a:spLocks noGrp="1"/>
          </p:cNvSpPr>
          <p:nvPr>
            <p:ph type="body" idx="1"/>
          </p:nvPr>
        </p:nvSpPr>
        <p:spPr>
          <a:xfrm>
            <a:off x="609600" y="1506655"/>
            <a:ext cx="11222368" cy="4846344"/>
          </a:xfrm>
        </p:spPr>
        <p:txBody>
          <a:bodyPr/>
          <a:lstStyle/>
          <a:p>
            <a:pPr marL="152396" indent="0" algn="just">
              <a:buClr>
                <a:srgbClr val="222222"/>
              </a:buClr>
              <a:buNone/>
              <a:defRPr/>
            </a:pPr>
            <a:r>
              <a:rPr lang="en-US" altLang="ja-JP" b="1" dirty="0">
                <a:solidFill>
                  <a:schemeClr val="accent5"/>
                </a:solidFill>
                <a:latin typeface="Arial" panose="020B0604020202020204" pitchFamily="34" charset="0"/>
                <a:ea typeface="Calibri" panose="020F0502020204030204" pitchFamily="34" charset="0"/>
                <a:cs typeface="Arial" panose="020B0604020202020204" pitchFamily="34" charset="0"/>
              </a:rPr>
              <a:t>Criticism #1: Difficulty making an amicable agreement.</a:t>
            </a:r>
          </a:p>
          <a:p>
            <a:pPr marL="152396" indent="0" algn="just">
              <a:buClr>
                <a:srgbClr val="222222"/>
              </a:buClr>
              <a:buNone/>
              <a:defRPr/>
            </a:pPr>
            <a:r>
              <a:rPr lang="en-US" altLang="ja-JP" dirty="0">
                <a:latin typeface="Arial" panose="020B0604020202020204" pitchFamily="34" charset="0"/>
                <a:ea typeface="Calibri" panose="020F0502020204030204" pitchFamily="34" charset="0"/>
                <a:cs typeface="Arial" panose="020B0604020202020204" pitchFamily="34" charset="0"/>
              </a:rPr>
              <a:t>High-conflict parties are difficult to compromise with. Visitation arrangements are more difficult to achieve than child support</a:t>
            </a:r>
            <a:r>
              <a:rPr lang="en-US" altLang="ja-JP" dirty="0">
                <a:solidFill>
                  <a:schemeClr val="accent5"/>
                </a:solidFill>
                <a:latin typeface="Arial" panose="020B0604020202020204" pitchFamily="34" charset="0"/>
                <a:ea typeface="Calibri" panose="020F0502020204030204" pitchFamily="34" charset="0"/>
                <a:cs typeface="Arial" panose="020B0604020202020204" pitchFamily="34" charset="0"/>
              </a:rPr>
              <a:t>.</a:t>
            </a:r>
          </a:p>
          <a:p>
            <a:pPr marL="152396" indent="0" algn="just">
              <a:buClr>
                <a:srgbClr val="222222"/>
              </a:buClr>
              <a:buNone/>
              <a:defRPr/>
            </a:pPr>
            <a:r>
              <a:rPr lang="en-US" altLang="ja-JP" b="1" dirty="0">
                <a:solidFill>
                  <a:schemeClr val="accent5"/>
                </a:solidFill>
                <a:latin typeface="Arial" panose="020B0604020202020204" pitchFamily="34" charset="0"/>
                <a:ea typeface="Calibri" panose="020F0502020204030204" pitchFamily="34" charset="0"/>
                <a:cs typeface="Arial" panose="020B0604020202020204" pitchFamily="34" charset="0"/>
              </a:rPr>
              <a:t>Criticism #2: Weak enforcement. </a:t>
            </a:r>
          </a:p>
          <a:p>
            <a:pPr marL="152396" indent="0" algn="just">
              <a:buClr>
                <a:srgbClr val="222222"/>
              </a:buClr>
              <a:buNone/>
              <a:defRPr/>
            </a:pPr>
            <a:r>
              <a:rPr lang="en-US" altLang="ja-JP" dirty="0">
                <a:latin typeface="Arial" panose="020B0604020202020204" pitchFamily="34" charset="0"/>
                <a:ea typeface="Calibri" panose="020F0502020204030204" pitchFamily="34" charset="0"/>
                <a:cs typeface="Arial" panose="020B0604020202020204" pitchFamily="34" charset="0"/>
              </a:rPr>
              <a:t>Visitation and child support agreements are difficult to enforce due to the lack of an effective enforcement or collection system</a:t>
            </a:r>
            <a:r>
              <a:rPr lang="en-US" altLang="ja-JP" b="1" dirty="0">
                <a:latin typeface="Arial" panose="020B0604020202020204" pitchFamily="34" charset="0"/>
                <a:ea typeface="Calibri" panose="020F0502020204030204" pitchFamily="34" charset="0"/>
                <a:cs typeface="Arial" panose="020B0604020202020204" pitchFamily="34" charset="0"/>
              </a:rPr>
              <a:t>.</a:t>
            </a:r>
          </a:p>
          <a:p>
            <a:pPr marL="152396" indent="0" algn="just">
              <a:buClr>
                <a:srgbClr val="222222"/>
              </a:buClr>
              <a:buNone/>
              <a:defRPr/>
            </a:pPr>
            <a:r>
              <a:rPr lang="en-US" altLang="ja-JP" b="1" dirty="0">
                <a:solidFill>
                  <a:schemeClr val="accent5"/>
                </a:solidFill>
                <a:latin typeface="Arial" panose="020B0604020202020204" pitchFamily="34" charset="0"/>
                <a:ea typeface="Calibri" panose="020F0502020204030204" pitchFamily="34" charset="0"/>
                <a:cs typeface="Arial" panose="020B0604020202020204" pitchFamily="34" charset="0"/>
              </a:rPr>
              <a:t>Criticism #3: Violence and danger are not taken seriously. </a:t>
            </a:r>
            <a:r>
              <a:rPr lang="en-US" altLang="ja-JP" dirty="0">
                <a:latin typeface="Arial" panose="020B0604020202020204" pitchFamily="34" charset="0"/>
                <a:ea typeface="Calibri" panose="020F0502020204030204" pitchFamily="34" charset="0"/>
                <a:cs typeface="Arial" panose="020B0604020202020204" pitchFamily="34" charset="0"/>
              </a:rPr>
              <a:t>Victims and their children may be forced into unsafe contact with  perpetrators.</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79B65E5B-FAD8-4DDF-81E2-7DEC79C72722}"/>
              </a:ext>
            </a:extLst>
          </p:cNvPr>
          <p:cNvSpPr>
            <a:spLocks noGrp="1"/>
          </p:cNvSpPr>
          <p:nvPr>
            <p:ph type="sldNum" idx="12"/>
          </p:nvPr>
        </p:nvSpPr>
        <p:spPr>
          <a:xfrm>
            <a:off x="10957063" y="6199377"/>
            <a:ext cx="731600" cy="403600"/>
          </a:xfrm>
        </p:spPr>
        <p:txBody>
          <a:bodyPr/>
          <a:lstStyle/>
          <a:p>
            <a:pPr algn="ctr"/>
            <a:fld id="{00000000-1234-1234-1234-123412341234}" type="slidenum">
              <a:rPr lang="en" sz="2400" smtClean="0"/>
              <a:pPr algn="ctr"/>
              <a:t>22</a:t>
            </a:fld>
            <a:endParaRPr lang="en" dirty="0"/>
          </a:p>
        </p:txBody>
      </p:sp>
    </p:spTree>
    <p:extLst>
      <p:ext uri="{BB962C8B-B14F-4D97-AF65-F5344CB8AC3E}">
        <p14:creationId xmlns:p14="http://schemas.microsoft.com/office/powerpoint/2010/main" val="291083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8209C34-2781-7418-579A-28A0453E95CB}"/>
              </a:ext>
            </a:extLst>
          </p:cNvPr>
          <p:cNvSpPr>
            <a:spLocks noGrp="1"/>
          </p:cNvSpPr>
          <p:nvPr>
            <p:ph type="title"/>
          </p:nvPr>
        </p:nvSpPr>
        <p:spPr/>
        <p:txBody>
          <a:bodyPr>
            <a:normAutofit/>
          </a:bodyPr>
          <a:lstStyle/>
          <a:p>
            <a:pPr algn="ctr"/>
            <a:r>
              <a:rPr lang="en-US" altLang="ja-JP" sz="4400" b="1" dirty="0">
                <a:latin typeface="Arial" panose="020B0604020202020204" pitchFamily="34" charset="0"/>
                <a:cs typeface="Arial" panose="020B0604020202020204" pitchFamily="34" charset="0"/>
              </a:rPr>
              <a:t>4. Listening to the Voices of the Children</a:t>
            </a:r>
            <a:endParaRPr lang="ja-JP" altLang="en-US" sz="4400" b="1" dirty="0">
              <a:latin typeface="Arial" panose="020B0604020202020204" pitchFamily="34" charset="0"/>
              <a:cs typeface="Arial" panose="020B0604020202020204" pitchFamily="34" charset="0"/>
            </a:endParaRPr>
          </a:p>
        </p:txBody>
      </p:sp>
      <p:sp>
        <p:nvSpPr>
          <p:cNvPr id="5" name="テキスト プレースホルダー 4">
            <a:extLst>
              <a:ext uri="{FF2B5EF4-FFF2-40B4-BE49-F238E27FC236}">
                <a16:creationId xmlns:a16="http://schemas.microsoft.com/office/drawing/2014/main" id="{864EC2B5-CBBA-7F4C-2D3A-06D365AAFAFC}"/>
              </a:ext>
            </a:extLst>
          </p:cNvPr>
          <p:cNvSpPr>
            <a:spLocks noGrp="1"/>
          </p:cNvSpPr>
          <p:nvPr>
            <p:ph type="body" idx="1"/>
          </p:nvPr>
        </p:nvSpPr>
        <p:spPr/>
        <p:txBody>
          <a:bodyPr/>
          <a:lstStyle/>
          <a:p>
            <a:endParaRPr lang="ja-JP" altLang="en-US" dirty="0"/>
          </a:p>
        </p:txBody>
      </p:sp>
      <p:sp>
        <p:nvSpPr>
          <p:cNvPr id="2" name="スライド番号プレースホルダー 1">
            <a:extLst>
              <a:ext uri="{FF2B5EF4-FFF2-40B4-BE49-F238E27FC236}">
                <a16:creationId xmlns:a16="http://schemas.microsoft.com/office/drawing/2014/main" id="{6BF98A65-3E21-B6B3-8CFE-E33B3A70ED2E}"/>
              </a:ext>
            </a:extLst>
          </p:cNvPr>
          <p:cNvSpPr>
            <a:spLocks noGrp="1"/>
          </p:cNvSpPr>
          <p:nvPr>
            <p:ph type="sldNum" sz="quarter" idx="12"/>
          </p:nvPr>
        </p:nvSpPr>
        <p:spPr/>
        <p:txBody>
          <a:bodyPr/>
          <a:lstStyle/>
          <a:p>
            <a:fld id="{9B11AFDF-7658-46F0-AE42-1E1E39214057}" type="slidenum">
              <a:rPr kumimoji="1" lang="ja-JP" altLang="en-US" sz="2400" smtClean="0"/>
              <a:t>23</a:t>
            </a:fld>
            <a:endParaRPr kumimoji="1" lang="ja-JP" altLang="en-US" dirty="0"/>
          </a:p>
        </p:txBody>
      </p:sp>
    </p:spTree>
    <p:extLst>
      <p:ext uri="{BB962C8B-B14F-4D97-AF65-F5344CB8AC3E}">
        <p14:creationId xmlns:p14="http://schemas.microsoft.com/office/powerpoint/2010/main" val="3419594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p:nvSpPr>
          <p:cNvPr id="2" name="タイトル 1">
            <a:extLst>
              <a:ext uri="{FF2B5EF4-FFF2-40B4-BE49-F238E27FC236}">
                <a16:creationId xmlns:a16="http://schemas.microsoft.com/office/drawing/2014/main" id="{9293419A-1572-E253-6057-7AFE5E19DB29}"/>
              </a:ext>
            </a:extLst>
          </p:cNvPr>
          <p:cNvSpPr>
            <a:spLocks noGrp="1"/>
          </p:cNvSpPr>
          <p:nvPr>
            <p:ph type="title"/>
          </p:nvPr>
        </p:nvSpPr>
        <p:spPr>
          <a:xfrm>
            <a:off x="349467" y="630553"/>
            <a:ext cx="9956784" cy="637200"/>
          </a:xfrm>
        </p:spPr>
        <p:txBody>
          <a:bodyPr/>
          <a:lstStyle/>
          <a:p>
            <a:pPr algn="ctr"/>
            <a:r>
              <a:rPr lang="en-US" altLang="ja-JP" b="1" dirty="0">
                <a:latin typeface="Arial" panose="020B0604020202020204" pitchFamily="34" charset="0"/>
                <a:cs typeface="Arial" panose="020B0604020202020204" pitchFamily="34" charset="0"/>
              </a:rPr>
              <a:t>Global Trend Toward Child Participation</a:t>
            </a:r>
            <a:endParaRPr lang="ja-JP" altLang="en-US" b="1" dirty="0">
              <a:latin typeface="Arial" panose="020B0604020202020204" pitchFamily="34" charset="0"/>
              <a:cs typeface="Arial" panose="020B0604020202020204" pitchFamily="34" charset="0"/>
            </a:endParaRPr>
          </a:p>
        </p:txBody>
      </p:sp>
      <p:sp>
        <p:nvSpPr>
          <p:cNvPr id="326" name="Google Shape;326;p14"/>
          <p:cNvSpPr txBox="1">
            <a:spLocks noGrp="1"/>
          </p:cNvSpPr>
          <p:nvPr>
            <p:ph type="body" idx="1"/>
          </p:nvPr>
        </p:nvSpPr>
        <p:spPr>
          <a:xfrm>
            <a:off x="349467" y="2140680"/>
            <a:ext cx="8870732" cy="4288567"/>
          </a:xfrm>
          <a:prstGeom prst="rect">
            <a:avLst/>
          </a:prstGeom>
        </p:spPr>
        <p:txBody>
          <a:bodyPr spcFirstLastPara="1" vert="horz" wrap="square" lIns="0" tIns="0" rIns="0" bIns="0" rtlCol="0" anchor="t" anchorCtr="0">
            <a:noAutofit/>
          </a:bodyPr>
          <a:lstStyle/>
          <a:p>
            <a:pPr marL="457189" algn="just"/>
            <a:r>
              <a:rPr lang="en-US" sz="2000" dirty="0">
                <a:latin typeface="Arial" panose="020B0604020202020204" pitchFamily="34" charset="0"/>
                <a:cs typeface="Arial" panose="020B0604020202020204" pitchFamily="34" charset="0"/>
              </a:rPr>
              <a:t>Japan ratified the Convention on the Rights of the Child (CRC) in 1994.</a:t>
            </a:r>
          </a:p>
          <a:p>
            <a:pPr marL="457189" algn="just"/>
            <a:r>
              <a:rPr lang="en-US" sz="2000" dirty="0">
                <a:latin typeface="Arial" panose="020B0604020202020204" pitchFamily="34" charset="0"/>
                <a:cs typeface="Arial" panose="020B0604020202020204" pitchFamily="34" charset="0"/>
              </a:rPr>
              <a:t>Since the adoption of the CRC, efforts have been made in the member States to reform the legal system to better protect the right of children to be heard (Article 12).</a:t>
            </a:r>
          </a:p>
          <a:p>
            <a:pPr marL="457189" algn="just"/>
            <a:r>
              <a:rPr lang="en-US" altLang="ja-JP" sz="2000" dirty="0">
                <a:latin typeface="Arial" panose="020B0604020202020204" pitchFamily="34" charset="0"/>
                <a:cs typeface="Arial" panose="020B0604020202020204" pitchFamily="34" charset="0"/>
              </a:rPr>
              <a:t>Countries </a:t>
            </a:r>
            <a:r>
              <a:rPr lang="en-US" sz="2000" dirty="0">
                <a:latin typeface="Arial" panose="020B0604020202020204" pitchFamily="34" charset="0"/>
                <a:cs typeface="Arial" panose="020B0604020202020204" pitchFamily="34" charset="0"/>
              </a:rPr>
              <a:t>need to make a transition to </a:t>
            </a:r>
            <a:r>
              <a:rPr lang="en-US" sz="2000" b="1" dirty="0">
                <a:latin typeface="Arial" panose="020B0604020202020204" pitchFamily="34" charset="0"/>
                <a:cs typeface="Arial" panose="020B0604020202020204" pitchFamily="34" charset="0"/>
              </a:rPr>
              <a:t>child-friendly court systems</a:t>
            </a:r>
            <a:r>
              <a:rPr lang="en-US" sz="2000" dirty="0">
                <a:latin typeface="Arial" panose="020B0604020202020204" pitchFamily="34" charset="0"/>
                <a:cs typeface="Arial" panose="020B0604020202020204" pitchFamily="34" charset="0"/>
              </a:rPr>
              <a:t> and ensuring </a:t>
            </a:r>
            <a:r>
              <a:rPr lang="en-US" sz="2000" b="1" dirty="0">
                <a:latin typeface="Arial" panose="020B0604020202020204" pitchFamily="34" charset="0"/>
                <a:cs typeface="Arial" panose="020B0604020202020204" pitchFamily="34" charset="0"/>
              </a:rPr>
              <a:t>children’s access to justice</a:t>
            </a:r>
            <a:r>
              <a:rPr lang="en-US" sz="2000" dirty="0">
                <a:latin typeface="Arial" panose="020B0604020202020204" pitchFamily="34" charset="0"/>
                <a:cs typeface="Arial" panose="020B0604020202020204" pitchFamily="34" charset="0"/>
              </a:rPr>
              <a:t>.</a:t>
            </a:r>
          </a:p>
          <a:p>
            <a:pPr marL="0" indent="0" algn="just">
              <a:buNone/>
            </a:pPr>
            <a:r>
              <a:rPr lang="en-US" sz="2000" dirty="0">
                <a:latin typeface="Arial" panose="020B0604020202020204" pitchFamily="34" charset="0"/>
                <a:cs typeface="Arial" panose="020B0604020202020204" pitchFamily="34" charset="0"/>
              </a:rPr>
              <a:t>Examples of the international development in this area include..</a:t>
            </a:r>
          </a:p>
          <a:p>
            <a:pPr marL="0" indent="0" algn="just">
              <a:buNone/>
            </a:pPr>
            <a:r>
              <a:rPr lang="en-US" sz="2000" dirty="0">
                <a:latin typeface="Arial" panose="020B0604020202020204" pitchFamily="34" charset="0"/>
                <a:cs typeface="Arial" panose="020B0604020202020204" pitchFamily="34" charset="0"/>
              </a:rPr>
              <a:t>: The Council of Europe’s Guidelines for Child-Inclusive Justice (2011).</a:t>
            </a:r>
          </a:p>
          <a:p>
            <a:pPr marL="0" indent="0" algn="just">
              <a:buNone/>
            </a:pPr>
            <a:r>
              <a:rPr lang="en-US" sz="2000" dirty="0">
                <a:latin typeface="Arial" panose="020B0604020202020204" pitchFamily="34" charset="0"/>
                <a:cs typeface="Arial" panose="020B0604020202020204" pitchFamily="34" charset="0"/>
              </a:rPr>
              <a:t>:The United Nations Committee on the Rights of the Child's Draft General Comment No. 27, "Advancing Children's Rights to Access to Justice and Effective Remedies," adopted at its 95th session in Jan. 2024.</a:t>
            </a:r>
          </a:p>
          <a:p>
            <a:pPr marL="0" indent="0" algn="just">
              <a:buNone/>
            </a:pPr>
            <a:r>
              <a:rPr lang="en-US" sz="2000" dirty="0">
                <a:latin typeface="Arial" panose="020B0604020202020204" pitchFamily="34" charset="0"/>
                <a:cs typeface="Arial" panose="020B0604020202020204" pitchFamily="34" charset="0"/>
              </a:rPr>
              <a:t>            </a:t>
            </a:r>
          </a:p>
          <a:p>
            <a:pPr marL="0" indent="0" algn="just">
              <a:buNone/>
            </a:pPr>
            <a:endParaRPr lang="en-US" sz="2000" dirty="0">
              <a:solidFill>
                <a:schemeClr val="tx1"/>
              </a:solidFill>
              <a:latin typeface="Arial" panose="020B0604020202020204" pitchFamily="34" charset="0"/>
              <a:cs typeface="Arial" panose="020B0604020202020204" pitchFamily="34" charset="0"/>
            </a:endParaRPr>
          </a:p>
        </p:txBody>
      </p:sp>
      <p:sp>
        <p:nvSpPr>
          <p:cNvPr id="328" name="Google Shape;328;p14"/>
          <p:cNvSpPr txBox="1">
            <a:spLocks noGrp="1"/>
          </p:cNvSpPr>
          <p:nvPr>
            <p:ph type="sldNum" idx="12"/>
          </p:nvPr>
        </p:nvSpPr>
        <p:spPr>
          <a:xfrm>
            <a:off x="10886286" y="6227447"/>
            <a:ext cx="731600" cy="4036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24</a:t>
            </a:fld>
            <a:endParaRPr/>
          </a:p>
        </p:txBody>
      </p:sp>
      <p:pic>
        <p:nvPicPr>
          <p:cNvPr id="3" name="図 2">
            <a:extLst>
              <a:ext uri="{FF2B5EF4-FFF2-40B4-BE49-F238E27FC236}">
                <a16:creationId xmlns:a16="http://schemas.microsoft.com/office/drawing/2014/main" id="{ADDF96FD-877E-5686-49DB-F60FDE9BE5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66309" y="222733"/>
            <a:ext cx="2200275" cy="1848230"/>
          </a:xfrm>
          <a:prstGeom prst="rect">
            <a:avLst/>
          </a:prstGeom>
        </p:spPr>
      </p:pic>
      <p:pic>
        <p:nvPicPr>
          <p:cNvPr id="4" name="Picture 2" descr="無料イラスト かわいいフリー素材集: 赤ちゃんのイラスト「ハイハイ」">
            <a:extLst>
              <a:ext uri="{FF2B5EF4-FFF2-40B4-BE49-F238E27FC236}">
                <a16:creationId xmlns:a16="http://schemas.microsoft.com/office/drawing/2014/main" id="{C7B30804-5099-C06F-6F04-F1E577D26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6446" y="1695325"/>
            <a:ext cx="1067587" cy="827776"/>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3AE6A0EF-B217-DD1D-723A-9FAF664E64CE}"/>
              </a:ext>
            </a:extLst>
          </p:cNvPr>
          <p:cNvPicPr>
            <a:picLocks noChangeAspect="1"/>
          </p:cNvPicPr>
          <p:nvPr/>
        </p:nvPicPr>
        <p:blipFill>
          <a:blip r:embed="rId5"/>
          <a:stretch>
            <a:fillRect/>
          </a:stretch>
        </p:blipFill>
        <p:spPr>
          <a:xfrm>
            <a:off x="9411340" y="2609717"/>
            <a:ext cx="2638371" cy="3882174"/>
          </a:xfrm>
          <a:prstGeom prst="rect">
            <a:avLst/>
          </a:prstGeom>
        </p:spPr>
      </p:pic>
    </p:spTree>
    <p:extLst>
      <p:ext uri="{BB962C8B-B14F-4D97-AF65-F5344CB8AC3E}">
        <p14:creationId xmlns:p14="http://schemas.microsoft.com/office/powerpoint/2010/main" val="2135955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p:nvSpPr>
          <p:cNvPr id="2" name="タイトル 1">
            <a:extLst>
              <a:ext uri="{FF2B5EF4-FFF2-40B4-BE49-F238E27FC236}">
                <a16:creationId xmlns:a16="http://schemas.microsoft.com/office/drawing/2014/main" id="{9E015D51-7B41-4A39-D833-3828C6D29F07}"/>
              </a:ext>
            </a:extLst>
          </p:cNvPr>
          <p:cNvSpPr>
            <a:spLocks noGrp="1"/>
          </p:cNvSpPr>
          <p:nvPr>
            <p:ph type="title"/>
          </p:nvPr>
        </p:nvSpPr>
        <p:spPr>
          <a:xfrm>
            <a:off x="1078544" y="730974"/>
            <a:ext cx="10645817" cy="915500"/>
          </a:xfrm>
        </p:spPr>
        <p:txBody>
          <a:bodyPr/>
          <a:lstStyle/>
          <a:p>
            <a:pPr algn="ctr"/>
            <a:r>
              <a:rPr lang="en-US" altLang="ja-JP" sz="4000" b="1" dirty="0">
                <a:latin typeface="Arial" panose="020B0604020202020204" pitchFamily="34" charset="0"/>
                <a:cs typeface="Arial" panose="020B0604020202020204" pitchFamily="34" charset="0"/>
              </a:rPr>
              <a:t>Expanding Opportunities for Children to Participate in Family Procedures in Japan</a:t>
            </a:r>
            <a:endParaRPr lang="ja-JP" altLang="en-US" sz="4000" b="1" dirty="0">
              <a:latin typeface="Arial" panose="020B0604020202020204" pitchFamily="34" charset="0"/>
              <a:cs typeface="Arial" panose="020B0604020202020204" pitchFamily="34" charset="0"/>
            </a:endParaRPr>
          </a:p>
        </p:txBody>
      </p:sp>
      <p:sp>
        <p:nvSpPr>
          <p:cNvPr id="326" name="Google Shape;326;p14"/>
          <p:cNvSpPr txBox="1">
            <a:spLocks noGrp="1"/>
          </p:cNvSpPr>
          <p:nvPr>
            <p:ph type="body" idx="1"/>
          </p:nvPr>
        </p:nvSpPr>
        <p:spPr>
          <a:xfrm>
            <a:off x="1158005" y="2143124"/>
            <a:ext cx="10121600" cy="4411679"/>
          </a:xfrm>
          <a:prstGeom prst="rect">
            <a:avLst/>
          </a:prstGeom>
        </p:spPr>
        <p:txBody>
          <a:bodyPr spcFirstLastPara="1" vert="horz" wrap="square" lIns="0" tIns="0" rIns="0" bIns="0" rtlCol="0" anchor="t" anchorCtr="0">
            <a:noAutofit/>
          </a:bodyPr>
          <a:lstStyle/>
          <a:p>
            <a:pPr marL="457189" algn="just"/>
            <a:r>
              <a:rPr lang="en-US" sz="3200" dirty="0">
                <a:latin typeface="Arial" panose="020B0604020202020204" pitchFamily="34" charset="0"/>
                <a:ea typeface="UD デジタル 教科書体 N-B" panose="02020700000000000000" pitchFamily="17" charset="-128"/>
                <a:cs typeface="Arial" panose="020B0604020202020204" pitchFamily="34" charset="0"/>
                <a:sym typeface="Montserrat"/>
              </a:rPr>
              <a:t>The Domestic Relations Procedure Act of 2011 requires family courts to consider the views of children in cases that affect them, taking into account their age and maturity (Art. 65).</a:t>
            </a:r>
          </a:p>
          <a:p>
            <a:pPr marL="457189" algn="just"/>
            <a:r>
              <a:rPr lang="en-US" sz="3200" dirty="0">
                <a:latin typeface="Arial" panose="020B0604020202020204" pitchFamily="34" charset="0"/>
                <a:ea typeface="UD デジタル 教科書体 N-B" panose="02020700000000000000" pitchFamily="17" charset="-128"/>
                <a:cs typeface="Arial" panose="020B0604020202020204" pitchFamily="34" charset="0"/>
                <a:sym typeface="Montserrat"/>
              </a:rPr>
              <a:t>The Act also stipulates that children over the age of 15 must be heard by the court in certain cases, including those involving custody, visitation, adoption, and parental authority, etc.</a:t>
            </a:r>
            <a:endParaRPr lang="en-US" dirty="0">
              <a:solidFill>
                <a:schemeClr val="tx1"/>
              </a:solidFill>
              <a:latin typeface="Arial" panose="020B0604020202020204" pitchFamily="34" charset="0"/>
              <a:ea typeface="UD デジタル 教科書体 N-B" panose="02020700000000000000" pitchFamily="17" charset="-128"/>
              <a:cs typeface="Arial" panose="020B0604020202020204" pitchFamily="34" charset="0"/>
              <a:sym typeface="Montserrat"/>
            </a:endParaRPr>
          </a:p>
        </p:txBody>
      </p:sp>
      <p:sp>
        <p:nvSpPr>
          <p:cNvPr id="328" name="Google Shape;328;p14"/>
          <p:cNvSpPr txBox="1">
            <a:spLocks noGrp="1"/>
          </p:cNvSpPr>
          <p:nvPr>
            <p:ph type="sldNum" idx="12"/>
          </p:nvPr>
        </p:nvSpPr>
        <p:spPr>
          <a:xfrm>
            <a:off x="10548005" y="6151203"/>
            <a:ext cx="731600" cy="403600"/>
          </a:xfrm>
          <a:prstGeom prst="rect">
            <a:avLst/>
          </a:prstGeom>
        </p:spPr>
        <p:txBody>
          <a:bodyPr spcFirstLastPara="1" vert="horz" wrap="square" lIns="0" tIns="0" rIns="0" bIns="0" rtlCol="0" anchor="ctr" anchorCtr="0">
            <a:noAutofit/>
          </a:bodyPr>
          <a:lstStyle/>
          <a:p>
            <a:pPr algn="ctr"/>
            <a:fld id="{00000000-1234-1234-1234-123412341234}" type="slidenum">
              <a:rPr lang="en" sz="2400"/>
              <a:pPr algn="ctr"/>
              <a:t>25</a:t>
            </a:fld>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42F24-EB1D-3DEB-EEC4-4856601F176B}"/>
              </a:ext>
            </a:extLst>
          </p:cNvPr>
          <p:cNvSpPr>
            <a:spLocks noGrp="1"/>
          </p:cNvSpPr>
          <p:nvPr>
            <p:ph type="title"/>
          </p:nvPr>
        </p:nvSpPr>
        <p:spPr>
          <a:xfrm>
            <a:off x="747774" y="830275"/>
            <a:ext cx="10382249" cy="637200"/>
          </a:xfrm>
        </p:spPr>
        <p:txBody>
          <a:bodyPr/>
          <a:lstStyle/>
          <a:p>
            <a:pPr algn="ctr"/>
            <a:r>
              <a:rPr kumimoji="1" lang="en-US" altLang="ja-JP" sz="4800" b="1" dirty="0">
                <a:latin typeface="Arial" panose="020B0604020202020204" pitchFamily="34" charset="0"/>
                <a:cs typeface="Arial" panose="020B0604020202020204" pitchFamily="34" charset="0"/>
              </a:rPr>
              <a:t>How are children heard in </a:t>
            </a:r>
            <a:br>
              <a:rPr kumimoji="1" lang="en-US" altLang="ja-JP" sz="4800" b="1" dirty="0">
                <a:latin typeface="Arial" panose="020B0604020202020204" pitchFamily="34" charset="0"/>
                <a:cs typeface="Arial" panose="020B0604020202020204" pitchFamily="34" charset="0"/>
              </a:rPr>
            </a:br>
            <a:r>
              <a:rPr kumimoji="1" lang="en-US" altLang="ja-JP" sz="4800" b="1" dirty="0">
                <a:latin typeface="Arial" panose="020B0604020202020204" pitchFamily="34" charset="0"/>
                <a:cs typeface="Arial" panose="020B0604020202020204" pitchFamily="34" charset="0"/>
              </a:rPr>
              <a:t>family court?</a:t>
            </a:r>
            <a:endParaRPr kumimoji="1" lang="ja-JP" altLang="en-US" sz="4800" b="1" dirty="0">
              <a:latin typeface="Arial" panose="020B0604020202020204" pitchFamily="34" charset="0"/>
              <a:cs typeface="Arial" panose="020B0604020202020204" pitchFamily="34" charset="0"/>
            </a:endParaRPr>
          </a:p>
        </p:txBody>
      </p:sp>
      <p:sp>
        <p:nvSpPr>
          <p:cNvPr id="3" name="テキスト プレースホルダー 2">
            <a:extLst>
              <a:ext uri="{FF2B5EF4-FFF2-40B4-BE49-F238E27FC236}">
                <a16:creationId xmlns:a16="http://schemas.microsoft.com/office/drawing/2014/main" id="{5C0C41BF-4324-3163-0020-4C62CC946B12}"/>
              </a:ext>
            </a:extLst>
          </p:cNvPr>
          <p:cNvSpPr>
            <a:spLocks noGrp="1"/>
          </p:cNvSpPr>
          <p:nvPr>
            <p:ph type="body" idx="1"/>
          </p:nvPr>
        </p:nvSpPr>
        <p:spPr>
          <a:xfrm>
            <a:off x="609600" y="1871075"/>
            <a:ext cx="10972800" cy="4243574"/>
          </a:xfrm>
        </p:spPr>
        <p:txBody>
          <a:bodyPr/>
          <a:lstStyle/>
          <a:p>
            <a:pPr algn="just"/>
            <a:r>
              <a:rPr lang="en-US" altLang="ja-JP" sz="3200" dirty="0">
                <a:latin typeface="Arial" panose="020B0604020202020204" pitchFamily="34" charset="0"/>
                <a:cs typeface="Arial" panose="020B0604020202020204" pitchFamily="34" charset="0"/>
              </a:rPr>
              <a:t>Family courts have discretion: Through a report from family court investigators,           or through a lawyer representing the child.</a:t>
            </a:r>
          </a:p>
          <a:p>
            <a:pPr algn="just"/>
            <a:r>
              <a:rPr lang="en-US" altLang="ja-JP" sz="3200" dirty="0">
                <a:latin typeface="Arial" panose="020B0604020202020204" pitchFamily="34" charset="0"/>
                <a:cs typeface="Arial" panose="020B0604020202020204" pitchFamily="34" charset="0"/>
              </a:rPr>
              <a:t>Although listening to a child through his or her parent is questionable due to possible conflicts of interest, it can be allowed in court practices.</a:t>
            </a:r>
          </a:p>
          <a:p>
            <a:pPr algn="just"/>
            <a:r>
              <a:rPr lang="en-US" altLang="ja-JP" sz="3200" dirty="0">
                <a:latin typeface="Arial" panose="020B0604020202020204" pitchFamily="34" charset="0"/>
                <a:cs typeface="Arial" panose="020B0604020202020204" pitchFamily="34" charset="0"/>
              </a:rPr>
              <a:t>Judges in Japan tend not to hear from children directly.</a:t>
            </a:r>
            <a:endParaRPr kumimoji="1" lang="en-US" altLang="ja-JP" sz="3200" dirty="0">
              <a:latin typeface="Arial" panose="020B0604020202020204" pitchFamily="34" charset="0"/>
              <a:cs typeface="Arial" panose="020B0604020202020204" pitchFamily="34" charset="0"/>
            </a:endParaRPr>
          </a:p>
          <a:p>
            <a:pPr algn="just"/>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8066EBEF-0EE7-4BBC-0214-4FA6CF05C9EC}"/>
              </a:ext>
            </a:extLst>
          </p:cNvPr>
          <p:cNvSpPr>
            <a:spLocks noGrp="1"/>
          </p:cNvSpPr>
          <p:nvPr>
            <p:ph type="sldNum" idx="12"/>
          </p:nvPr>
        </p:nvSpPr>
        <p:spPr>
          <a:xfrm>
            <a:off x="10616525" y="6114649"/>
            <a:ext cx="731600" cy="403600"/>
          </a:xfrm>
        </p:spPr>
        <p:txBody>
          <a:bodyPr/>
          <a:lstStyle/>
          <a:p>
            <a:pPr algn="ctr"/>
            <a:fld id="{00000000-1234-1234-1234-123412341234}" type="slidenum">
              <a:rPr lang="en" sz="2400" smtClean="0"/>
              <a:pPr algn="ctr"/>
              <a:t>26</a:t>
            </a:fld>
            <a:endParaRPr lang="en" sz="2400" dirty="0"/>
          </a:p>
        </p:txBody>
      </p:sp>
    </p:spTree>
    <p:extLst>
      <p:ext uri="{BB962C8B-B14F-4D97-AF65-F5344CB8AC3E}">
        <p14:creationId xmlns:p14="http://schemas.microsoft.com/office/powerpoint/2010/main" val="2842296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252E862-9D2A-EF4F-E5A5-B0107C8CB2B0}"/>
              </a:ext>
            </a:extLst>
          </p:cNvPr>
          <p:cNvSpPr>
            <a:spLocks noGrp="1"/>
          </p:cNvSpPr>
          <p:nvPr>
            <p:ph type="title"/>
          </p:nvPr>
        </p:nvSpPr>
        <p:spPr/>
        <p:txBody>
          <a:bodyPr>
            <a:normAutofit/>
          </a:bodyPr>
          <a:lstStyle/>
          <a:p>
            <a:pPr algn="ctr"/>
            <a:r>
              <a:rPr lang="en-US" altLang="ja-JP" sz="4000" b="1" dirty="0">
                <a:latin typeface="Arial" panose="020B0604020202020204" pitchFamily="34" charset="0"/>
                <a:cs typeface="Arial" panose="020B0604020202020204" pitchFamily="34" charset="0"/>
              </a:rPr>
              <a:t>Family court investigators can </a:t>
            </a:r>
            <a:br>
              <a:rPr lang="en-US" altLang="ja-JP" sz="4000" b="1" dirty="0">
                <a:latin typeface="Arial" panose="020B0604020202020204" pitchFamily="34" charset="0"/>
                <a:cs typeface="Arial" panose="020B0604020202020204" pitchFamily="34" charset="0"/>
              </a:rPr>
            </a:br>
            <a:r>
              <a:rPr lang="en-US" altLang="ja-JP" sz="4000" b="1" dirty="0">
                <a:latin typeface="Arial" panose="020B0604020202020204" pitchFamily="34" charset="0"/>
                <a:cs typeface="Arial" panose="020B0604020202020204" pitchFamily="34" charset="0"/>
              </a:rPr>
              <a:t>interview children</a:t>
            </a:r>
            <a:endParaRPr lang="ja-JP" altLang="en-US" sz="4000" b="1" dirty="0">
              <a:latin typeface="Arial" panose="020B0604020202020204" pitchFamily="34" charset="0"/>
              <a:cs typeface="Arial" panose="020B0604020202020204" pitchFamily="34" charset="0"/>
            </a:endParaRPr>
          </a:p>
        </p:txBody>
      </p:sp>
      <p:sp>
        <p:nvSpPr>
          <p:cNvPr id="5" name="コンテンツ プレースホルダー 4">
            <a:extLst>
              <a:ext uri="{FF2B5EF4-FFF2-40B4-BE49-F238E27FC236}">
                <a16:creationId xmlns:a16="http://schemas.microsoft.com/office/drawing/2014/main" id="{B43B2FAF-7163-2865-201E-D1BF5EA4A158}"/>
              </a:ext>
            </a:extLst>
          </p:cNvPr>
          <p:cNvSpPr>
            <a:spLocks noGrp="1"/>
          </p:cNvSpPr>
          <p:nvPr>
            <p:ph idx="1"/>
          </p:nvPr>
        </p:nvSpPr>
        <p:spPr>
          <a:xfrm>
            <a:off x="962827" y="2176468"/>
            <a:ext cx="10067123" cy="3694101"/>
          </a:xfrm>
        </p:spPr>
        <p:txBody>
          <a:bodyPr>
            <a:normAutofit/>
          </a:bodyPr>
          <a:lstStyle/>
          <a:p>
            <a:pPr algn="just"/>
            <a:r>
              <a:rPr lang="en-US" altLang="ja-JP" sz="3200" dirty="0">
                <a:latin typeface="Arial" panose="020B0604020202020204" pitchFamily="34" charset="0"/>
                <a:cs typeface="Arial" panose="020B0604020202020204" pitchFamily="34" charset="0"/>
              </a:rPr>
              <a:t>They are trained to interview children.</a:t>
            </a:r>
          </a:p>
          <a:p>
            <a:pPr algn="just"/>
            <a:r>
              <a:rPr lang="en-US" altLang="ja-JP" sz="3200" dirty="0">
                <a:latin typeface="Arial" panose="020B0604020202020204" pitchFamily="34" charset="0"/>
                <a:cs typeface="Arial" panose="020B0604020202020204" pitchFamily="34" charset="0"/>
              </a:rPr>
              <a:t>They ask open-ended questions and do not force the child to choose one parent over the other.</a:t>
            </a:r>
          </a:p>
          <a:p>
            <a:pPr algn="just"/>
            <a:r>
              <a:rPr lang="en-US" altLang="ja-JP" sz="3200" dirty="0">
                <a:latin typeface="Arial" panose="020B0604020202020204" pitchFamily="34" charset="0"/>
                <a:cs typeface="Arial" panose="020B0604020202020204" pitchFamily="34" charset="0"/>
              </a:rPr>
              <a:t>They share the results of the child interview with the court and the parents.</a:t>
            </a:r>
          </a:p>
        </p:txBody>
      </p:sp>
      <p:sp>
        <p:nvSpPr>
          <p:cNvPr id="2" name="スライド番号プレースホルダー 1">
            <a:extLst>
              <a:ext uri="{FF2B5EF4-FFF2-40B4-BE49-F238E27FC236}">
                <a16:creationId xmlns:a16="http://schemas.microsoft.com/office/drawing/2014/main" id="{B24F48A5-5CA0-1CE8-C256-83857C200997}"/>
              </a:ext>
            </a:extLst>
          </p:cNvPr>
          <p:cNvSpPr>
            <a:spLocks noGrp="1"/>
          </p:cNvSpPr>
          <p:nvPr>
            <p:ph type="sldNum" sz="quarter" idx="12"/>
          </p:nvPr>
        </p:nvSpPr>
        <p:spPr/>
        <p:txBody>
          <a:bodyPr/>
          <a:lstStyle/>
          <a:p>
            <a:fld id="{9B11AFDF-7658-46F0-AE42-1E1E39214057}" type="slidenum">
              <a:rPr kumimoji="1" lang="ja-JP" altLang="en-US" sz="2400" smtClean="0"/>
              <a:t>27</a:t>
            </a:fld>
            <a:endParaRPr kumimoji="1" lang="ja-JP" altLang="en-US" dirty="0"/>
          </a:p>
        </p:txBody>
      </p:sp>
    </p:spTree>
    <p:extLst>
      <p:ext uri="{BB962C8B-B14F-4D97-AF65-F5344CB8AC3E}">
        <p14:creationId xmlns:p14="http://schemas.microsoft.com/office/powerpoint/2010/main" val="2830457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1FE2A-102F-FADD-819A-5292E9BD7D05}"/>
              </a:ext>
            </a:extLst>
          </p:cNvPr>
          <p:cNvSpPr>
            <a:spLocks noGrp="1"/>
          </p:cNvSpPr>
          <p:nvPr>
            <p:ph type="title"/>
          </p:nvPr>
        </p:nvSpPr>
        <p:spPr>
          <a:xfrm>
            <a:off x="838199" y="365125"/>
            <a:ext cx="11037125" cy="1325563"/>
          </a:xfrm>
        </p:spPr>
        <p:txBody>
          <a:bodyPr/>
          <a:lstStyle/>
          <a:p>
            <a:pPr algn="ctr"/>
            <a:r>
              <a:rPr lang="en-US" altLang="ja-JP" b="1" dirty="0">
                <a:latin typeface="Arial" panose="020B0604020202020204" pitchFamily="34" charset="0"/>
                <a:cs typeface="Arial" panose="020B0604020202020204" pitchFamily="34" charset="0"/>
              </a:rPr>
              <a:t>However, investigators are not child advocates</a:t>
            </a:r>
            <a:endParaRPr kumimoji="1" lang="ja-JP" altLang="en-US"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B8B714F5-CB5F-5E6D-8122-78023097F556}"/>
              </a:ext>
            </a:extLst>
          </p:cNvPr>
          <p:cNvSpPr>
            <a:spLocks noGrp="1"/>
          </p:cNvSpPr>
          <p:nvPr>
            <p:ph idx="1"/>
          </p:nvPr>
        </p:nvSpPr>
        <p:spPr/>
        <p:txBody>
          <a:bodyPr>
            <a:normAutofit/>
          </a:bodyPr>
          <a:lstStyle/>
          <a:p>
            <a:pPr marL="0" indent="0" algn="just">
              <a:buNone/>
            </a:pPr>
            <a:r>
              <a:rPr lang="en-US" altLang="ja-JP" sz="3200" dirty="0">
                <a:latin typeface="Arial" panose="020B0604020202020204" pitchFamily="34" charset="0"/>
                <a:cs typeface="Arial" panose="020B0604020202020204" pitchFamily="34" charset="0"/>
              </a:rPr>
              <a:t>The investigators' role as child’s advocate is limited.</a:t>
            </a:r>
          </a:p>
          <a:p>
            <a:pPr algn="just"/>
            <a:r>
              <a:rPr lang="en-US" altLang="ja-JP" sz="3200" dirty="0">
                <a:latin typeface="Arial" panose="020B0604020202020204" pitchFamily="34" charset="0"/>
                <a:cs typeface="Arial" panose="020B0604020202020204" pitchFamily="34" charset="0"/>
              </a:rPr>
              <a:t>Children are just one of the subjects of the investigation.</a:t>
            </a:r>
          </a:p>
          <a:p>
            <a:pPr algn="just"/>
            <a:r>
              <a:rPr lang="en-US" altLang="ja-JP" sz="3200" dirty="0">
                <a:latin typeface="Arial" panose="020B0604020202020204" pitchFamily="34" charset="0"/>
                <a:cs typeface="Arial" panose="020B0604020202020204" pitchFamily="34" charset="0"/>
              </a:rPr>
              <a:t>Lack of confidentiality</a:t>
            </a:r>
          </a:p>
          <a:p>
            <a:pPr algn="just"/>
            <a:r>
              <a:rPr lang="en-US" altLang="ja-JP" sz="3200" dirty="0">
                <a:latin typeface="Arial" panose="020B0604020202020204" pitchFamily="34" charset="0"/>
                <a:cs typeface="Arial" panose="020B0604020202020204" pitchFamily="34" charset="0"/>
              </a:rPr>
              <a:t>Usually only one interview</a:t>
            </a:r>
          </a:p>
          <a:p>
            <a:pPr algn="just"/>
            <a:r>
              <a:rPr lang="en-US" altLang="ja-JP" sz="3200" dirty="0">
                <a:latin typeface="Arial" panose="020B0604020202020204" pitchFamily="34" charset="0"/>
                <a:cs typeface="Arial" panose="020B0604020202020204" pitchFamily="34" charset="0"/>
              </a:rPr>
              <a:t>Limited feedback: Investigators cannot explain the results to the child later.</a:t>
            </a:r>
          </a:p>
          <a:p>
            <a:pPr algn="just"/>
            <a:r>
              <a:rPr lang="en-US" altLang="ja-JP" sz="3200" dirty="0">
                <a:latin typeface="Arial" panose="020B0604020202020204" pitchFamily="34" charset="0"/>
                <a:cs typeface="Arial" panose="020B0604020202020204" pitchFamily="34" charset="0"/>
              </a:rPr>
              <a:t>No access from the child: The child cannot contact the investigator later (to update what they want to say)</a:t>
            </a:r>
          </a:p>
        </p:txBody>
      </p:sp>
      <p:sp>
        <p:nvSpPr>
          <p:cNvPr id="4" name="スライド番号プレースホルダー 3">
            <a:extLst>
              <a:ext uri="{FF2B5EF4-FFF2-40B4-BE49-F238E27FC236}">
                <a16:creationId xmlns:a16="http://schemas.microsoft.com/office/drawing/2014/main" id="{281ABA14-0563-89EC-B005-AC26535F977C}"/>
              </a:ext>
            </a:extLst>
          </p:cNvPr>
          <p:cNvSpPr>
            <a:spLocks noGrp="1"/>
          </p:cNvSpPr>
          <p:nvPr>
            <p:ph type="sldNum" sz="quarter" idx="12"/>
          </p:nvPr>
        </p:nvSpPr>
        <p:spPr/>
        <p:txBody>
          <a:bodyPr/>
          <a:lstStyle/>
          <a:p>
            <a:fld id="{9B11AFDF-7658-46F0-AE42-1E1E39214057}" type="slidenum">
              <a:rPr kumimoji="1" lang="ja-JP" altLang="en-US" sz="2400" smtClean="0"/>
              <a:t>28</a:t>
            </a:fld>
            <a:endParaRPr kumimoji="1" lang="ja-JP" altLang="en-US" sz="3600" dirty="0"/>
          </a:p>
        </p:txBody>
      </p:sp>
    </p:spTree>
    <p:extLst>
      <p:ext uri="{BB962C8B-B14F-4D97-AF65-F5344CB8AC3E}">
        <p14:creationId xmlns:p14="http://schemas.microsoft.com/office/powerpoint/2010/main" val="1204980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p:nvSpPr>
          <p:cNvPr id="2" name="タイトル 1">
            <a:extLst>
              <a:ext uri="{FF2B5EF4-FFF2-40B4-BE49-F238E27FC236}">
                <a16:creationId xmlns:a16="http://schemas.microsoft.com/office/drawing/2014/main" id="{51D51811-FF0D-E242-C841-FAED1B5426A9}"/>
              </a:ext>
            </a:extLst>
          </p:cNvPr>
          <p:cNvSpPr>
            <a:spLocks noGrp="1"/>
          </p:cNvSpPr>
          <p:nvPr>
            <p:ph type="title"/>
          </p:nvPr>
        </p:nvSpPr>
        <p:spPr>
          <a:xfrm>
            <a:off x="359761" y="1486109"/>
            <a:ext cx="9120141" cy="962623"/>
          </a:xfrm>
        </p:spPr>
        <p:txBody>
          <a:bodyPr/>
          <a:lstStyle/>
          <a:p>
            <a:pPr algn="ctr"/>
            <a:r>
              <a:rPr lang="en-US" altLang="ja-JP" b="1" dirty="0">
                <a:latin typeface="Arial" panose="020B0604020202020204" pitchFamily="34" charset="0"/>
                <a:cs typeface="Arial" panose="020B0604020202020204" pitchFamily="34" charset="0"/>
              </a:rPr>
              <a:t> Child advocacy by a lawyer for the child : A more promising approach</a:t>
            </a:r>
            <a:br>
              <a:rPr lang="en-US" altLang="ja-JP" dirty="0">
                <a:latin typeface="Arial" panose="020B0604020202020204" pitchFamily="34" charset="0"/>
                <a:cs typeface="Arial" panose="020B0604020202020204" pitchFamily="34" charset="0"/>
              </a:rPr>
            </a:br>
            <a:endParaRPr lang="ja-JP" altLang="en-US" dirty="0">
              <a:latin typeface="Arial" panose="020B0604020202020204" pitchFamily="34" charset="0"/>
              <a:cs typeface="Arial" panose="020B0604020202020204" pitchFamily="34" charset="0"/>
            </a:endParaRPr>
          </a:p>
        </p:txBody>
      </p:sp>
      <p:sp>
        <p:nvSpPr>
          <p:cNvPr id="326" name="Google Shape;326;p14"/>
          <p:cNvSpPr txBox="1">
            <a:spLocks noGrp="1"/>
          </p:cNvSpPr>
          <p:nvPr>
            <p:ph type="body" idx="1"/>
          </p:nvPr>
        </p:nvSpPr>
        <p:spPr>
          <a:xfrm>
            <a:off x="359761" y="3429000"/>
            <a:ext cx="11261233" cy="2790825"/>
          </a:xfrm>
          <a:prstGeom prst="rect">
            <a:avLst/>
          </a:prstGeom>
        </p:spPr>
        <p:txBody>
          <a:bodyPr spcFirstLastPara="1" vert="horz" wrap="square" lIns="0" tIns="0" rIns="0" bIns="0" rtlCol="0" anchor="t" anchorCtr="0">
            <a:noAutofit/>
          </a:bodyPr>
          <a:lstStyle/>
          <a:p>
            <a:pPr marL="457200" indent="-457200"/>
            <a:r>
              <a:rPr lang="en-US" altLang="ja-JP" sz="2000" dirty="0">
                <a:latin typeface="Arial" panose="020B0604020202020204" pitchFamily="34" charset="0"/>
                <a:ea typeface="UD デジタル 教科書体 N-B" panose="02020700000000000000" pitchFamily="17" charset="-128"/>
                <a:cs typeface="Arial" panose="020B0604020202020204" pitchFamily="34" charset="0"/>
                <a:sym typeface="Montserrat"/>
              </a:rPr>
              <a:t>A lawyer may be appointed by the family court when a child participates as a party or interested third party in certain types of cases, including parental authority and custody cases. </a:t>
            </a:r>
          </a:p>
          <a:p>
            <a:pPr marL="457200" indent="-457200"/>
            <a:r>
              <a:rPr lang="en-US" altLang="ja-JP" sz="2000" dirty="0">
                <a:latin typeface="Arial" panose="020B0604020202020204" pitchFamily="34" charset="0"/>
                <a:ea typeface="UD デジタル 教科書体 N-B" panose="02020700000000000000" pitchFamily="17" charset="-128"/>
                <a:cs typeface="Arial" panose="020B0604020202020204" pitchFamily="34" charset="0"/>
                <a:sym typeface="Montserrat"/>
              </a:rPr>
              <a:t>Although participation of the child and the appointment of the lawyer is not yet common*, their emerging practices are highly child-participatory.</a:t>
            </a:r>
          </a:p>
          <a:p>
            <a:pPr marL="0" indent="0">
              <a:buNone/>
            </a:pPr>
            <a:r>
              <a:rPr lang="en-US" altLang="ja-JP" sz="2000" dirty="0">
                <a:latin typeface="Arial" panose="020B0604020202020204" pitchFamily="34" charset="0"/>
                <a:ea typeface="UD デジタル 教科書体 N-B" panose="02020700000000000000" pitchFamily="17" charset="-128"/>
                <a:cs typeface="Arial" panose="020B0604020202020204" pitchFamily="34" charset="0"/>
                <a:sym typeface="Montserrat"/>
              </a:rPr>
              <a:t>      * In 2021, there were only 64 appointments (compared to more than 30,000 child custody cases.</a:t>
            </a:r>
            <a:endParaRPr lang="en-US" altLang="ja-JP" sz="2000" dirty="0">
              <a:solidFill>
                <a:schemeClr val="tx1"/>
              </a:solidFill>
              <a:latin typeface="Arial" panose="020B0604020202020204" pitchFamily="34" charset="0"/>
              <a:ea typeface="UD デジタル 教科書体 N-B" panose="02020700000000000000" pitchFamily="17" charset="-128"/>
              <a:cs typeface="Arial" panose="020B0604020202020204" pitchFamily="34" charset="0"/>
              <a:sym typeface="Montserrat"/>
            </a:endParaRPr>
          </a:p>
        </p:txBody>
      </p:sp>
      <p:sp>
        <p:nvSpPr>
          <p:cNvPr id="328" name="Google Shape;328;p14"/>
          <p:cNvSpPr txBox="1">
            <a:spLocks noGrp="1"/>
          </p:cNvSpPr>
          <p:nvPr>
            <p:ph type="sldNum" idx="12"/>
          </p:nvPr>
        </p:nvSpPr>
        <p:spPr>
          <a:xfrm>
            <a:off x="11079399" y="6305374"/>
            <a:ext cx="731600" cy="403600"/>
          </a:xfrm>
          <a:prstGeom prst="rect">
            <a:avLst/>
          </a:prstGeom>
        </p:spPr>
        <p:txBody>
          <a:bodyPr spcFirstLastPara="1" vert="horz" wrap="square" lIns="0" tIns="0" rIns="0" bIns="0" rtlCol="0" anchor="ctr" anchorCtr="0">
            <a:noAutofit/>
          </a:bodyPr>
          <a:lstStyle/>
          <a:p>
            <a:pPr algn="ctr"/>
            <a:fld id="{00000000-1234-1234-1234-123412341234}" type="slidenum">
              <a:rPr lang="en" sz="2400"/>
              <a:pPr algn="ctr"/>
              <a:t>29</a:t>
            </a:fld>
            <a:endParaRPr sz="1800" dirty="0"/>
          </a:p>
        </p:txBody>
      </p:sp>
      <p:pic>
        <p:nvPicPr>
          <p:cNvPr id="5" name="図 4">
            <a:extLst>
              <a:ext uri="{FF2B5EF4-FFF2-40B4-BE49-F238E27FC236}">
                <a16:creationId xmlns:a16="http://schemas.microsoft.com/office/drawing/2014/main" id="{37230BD8-F102-87D8-2551-433317A5C1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07128" y="1112128"/>
            <a:ext cx="1813866" cy="1833231"/>
          </a:xfrm>
          <a:prstGeom prst="rect">
            <a:avLst/>
          </a:prstGeom>
        </p:spPr>
      </p:pic>
    </p:spTree>
    <p:extLst>
      <p:ext uri="{BB962C8B-B14F-4D97-AF65-F5344CB8AC3E}">
        <p14:creationId xmlns:p14="http://schemas.microsoft.com/office/powerpoint/2010/main" val="206550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F38C266-EE92-AD4C-7250-0198183E4692}"/>
              </a:ext>
            </a:extLst>
          </p:cNvPr>
          <p:cNvSpPr>
            <a:spLocks noGrp="1"/>
          </p:cNvSpPr>
          <p:nvPr>
            <p:ph type="title"/>
          </p:nvPr>
        </p:nvSpPr>
        <p:spPr>
          <a:xfrm>
            <a:off x="831850" y="1736726"/>
            <a:ext cx="11105454" cy="2852737"/>
          </a:xfrm>
        </p:spPr>
        <p:txBody>
          <a:bodyPr>
            <a:normAutofit/>
          </a:bodyPr>
          <a:lstStyle/>
          <a:p>
            <a:pPr algn="ctr"/>
            <a:r>
              <a:rPr lang="en-US" altLang="ja-JP" sz="4800" b="1" dirty="0">
                <a:latin typeface="Arial" panose="020B0604020202020204" pitchFamily="34" charset="0"/>
                <a:cs typeface="Arial" panose="020B0604020202020204" pitchFamily="34" charset="0"/>
              </a:rPr>
              <a:t>1. Overview of the family court of Japan</a:t>
            </a:r>
          </a:p>
        </p:txBody>
      </p:sp>
      <p:sp>
        <p:nvSpPr>
          <p:cNvPr id="5" name="テキスト プレースホルダー 4">
            <a:extLst>
              <a:ext uri="{FF2B5EF4-FFF2-40B4-BE49-F238E27FC236}">
                <a16:creationId xmlns:a16="http://schemas.microsoft.com/office/drawing/2014/main" id="{F550C0A4-F3ED-C45E-5333-06F7867AA8A0}"/>
              </a:ext>
            </a:extLst>
          </p:cNvPr>
          <p:cNvSpPr>
            <a:spLocks noGrp="1"/>
          </p:cNvSpPr>
          <p:nvPr>
            <p:ph type="body" idx="1"/>
          </p:nvPr>
        </p:nvSpPr>
        <p:spPr/>
        <p:txBody>
          <a:bodyPr/>
          <a:lstStyle/>
          <a:p>
            <a:endParaRPr lang="ja-JP" altLang="en-US" dirty="0"/>
          </a:p>
        </p:txBody>
      </p:sp>
      <p:sp>
        <p:nvSpPr>
          <p:cNvPr id="2" name="スライド番号プレースホルダー 1">
            <a:extLst>
              <a:ext uri="{FF2B5EF4-FFF2-40B4-BE49-F238E27FC236}">
                <a16:creationId xmlns:a16="http://schemas.microsoft.com/office/drawing/2014/main" id="{9049A457-6A0E-298C-B822-5DE819CEE3AE}"/>
              </a:ext>
            </a:extLst>
          </p:cNvPr>
          <p:cNvSpPr>
            <a:spLocks noGrp="1"/>
          </p:cNvSpPr>
          <p:nvPr>
            <p:ph type="sldNum" sz="quarter" idx="12"/>
          </p:nvPr>
        </p:nvSpPr>
        <p:spPr/>
        <p:txBody>
          <a:bodyPr/>
          <a:lstStyle/>
          <a:p>
            <a:fld id="{9B11AFDF-7658-46F0-AE42-1E1E39214057}" type="slidenum">
              <a:rPr kumimoji="1" lang="ja-JP" altLang="en-US" sz="2400" smtClean="0"/>
              <a:t>3</a:t>
            </a:fld>
            <a:endParaRPr kumimoji="1" lang="ja-JP" altLang="en-US" sz="2400" dirty="0"/>
          </a:p>
        </p:txBody>
      </p:sp>
    </p:spTree>
    <p:extLst>
      <p:ext uri="{BB962C8B-B14F-4D97-AF65-F5344CB8AC3E}">
        <p14:creationId xmlns:p14="http://schemas.microsoft.com/office/powerpoint/2010/main" val="3249086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0029D-64FE-5CE2-5EC9-2F000FF601C2}"/>
              </a:ext>
            </a:extLst>
          </p:cNvPr>
          <p:cNvSpPr>
            <a:spLocks noGrp="1"/>
          </p:cNvSpPr>
          <p:nvPr>
            <p:ph type="title"/>
          </p:nvPr>
        </p:nvSpPr>
        <p:spPr>
          <a:xfrm>
            <a:off x="514350" y="943482"/>
            <a:ext cx="11334750" cy="1325563"/>
          </a:xfrm>
        </p:spPr>
        <p:txBody>
          <a:bodyPr>
            <a:normAutofit/>
          </a:bodyPr>
          <a:lstStyle/>
          <a:p>
            <a:pPr algn="ctr"/>
            <a:r>
              <a:rPr lang="en-US" altLang="ja-JP" sz="4000" b="1" dirty="0">
                <a:latin typeface="Arial" panose="020B0604020202020204" pitchFamily="34" charset="0"/>
                <a:cs typeface="Arial" panose="020B0604020202020204" pitchFamily="34" charset="0"/>
              </a:rPr>
              <a:t>C</a:t>
            </a:r>
            <a:r>
              <a:rPr kumimoji="1" lang="en-US" altLang="ja-JP" sz="4000" b="1" dirty="0">
                <a:latin typeface="Arial" panose="020B0604020202020204" pitchFamily="34" charset="0"/>
                <a:cs typeface="Arial" panose="020B0604020202020204" pitchFamily="34" charset="0"/>
              </a:rPr>
              <a:t>hild </a:t>
            </a:r>
            <a:r>
              <a:rPr lang="en-US" altLang="ja-JP" sz="4000" b="1" dirty="0">
                <a:latin typeface="Arial" panose="020B0604020202020204" pitchFamily="34" charset="0"/>
                <a:cs typeface="Arial" panose="020B0604020202020204" pitchFamily="34" charset="0"/>
              </a:rPr>
              <a:t>A</a:t>
            </a:r>
            <a:r>
              <a:rPr kumimoji="1" lang="en-US" altLang="ja-JP" sz="4000" b="1" dirty="0">
                <a:latin typeface="Arial" panose="020B0604020202020204" pitchFamily="34" charset="0"/>
                <a:cs typeface="Arial" panose="020B0604020202020204" pitchFamily="34" charset="0"/>
              </a:rPr>
              <a:t>dvocacy by Children’s </a:t>
            </a:r>
            <a:r>
              <a:rPr lang="en-US" altLang="ja-JP" sz="4000" b="1" dirty="0">
                <a:latin typeface="Arial" panose="020B0604020202020204" pitchFamily="34" charset="0"/>
                <a:cs typeface="Arial" panose="020B0604020202020204" pitchFamily="34" charset="0"/>
              </a:rPr>
              <a:t>L</a:t>
            </a:r>
            <a:r>
              <a:rPr kumimoji="1" lang="en-US" altLang="ja-JP" sz="4000" b="1" dirty="0">
                <a:latin typeface="Arial" panose="020B0604020202020204" pitchFamily="34" charset="0"/>
                <a:cs typeface="Arial" panose="020B0604020202020204" pitchFamily="34" charset="0"/>
              </a:rPr>
              <a:t>awyers</a:t>
            </a:r>
            <a:endParaRPr kumimoji="1" lang="ja-JP" altLang="en-US" sz="4000" b="1" dirty="0">
              <a:latin typeface="Arial" panose="020B0604020202020204" pitchFamily="34" charset="0"/>
              <a:cs typeface="Arial" panose="020B0604020202020204" pitchFamily="34" charset="0"/>
            </a:endParaRPr>
          </a:p>
        </p:txBody>
      </p:sp>
      <p:pic>
        <p:nvPicPr>
          <p:cNvPr id="4" name="コンテンツ プレースホルダー 3">
            <a:extLst>
              <a:ext uri="{FF2B5EF4-FFF2-40B4-BE49-F238E27FC236}">
                <a16:creationId xmlns:a16="http://schemas.microsoft.com/office/drawing/2014/main" id="{9497ACEF-E0AB-4DB5-7F9A-617FA686580A}"/>
              </a:ext>
            </a:extLst>
          </p:cNvPr>
          <p:cNvPicPr>
            <a:picLocks noGrp="1" noChangeAspect="1"/>
          </p:cNvPicPr>
          <p:nvPr>
            <p:ph sz="half" idx="1"/>
          </p:nvPr>
        </p:nvPicPr>
        <p:blipFill>
          <a:blip r:embed="rId3"/>
          <a:stretch>
            <a:fillRect/>
          </a:stretch>
        </p:blipFill>
        <p:spPr>
          <a:xfrm>
            <a:off x="7497400" y="2081474"/>
            <a:ext cx="2326823" cy="2168751"/>
          </a:xfrm>
          <a:prstGeom prst="rect">
            <a:avLst/>
          </a:prstGeom>
        </p:spPr>
      </p:pic>
      <p:sp>
        <p:nvSpPr>
          <p:cNvPr id="7" name="スライド番号プレースホルダー 6">
            <a:extLst>
              <a:ext uri="{FF2B5EF4-FFF2-40B4-BE49-F238E27FC236}">
                <a16:creationId xmlns:a16="http://schemas.microsoft.com/office/drawing/2014/main" id="{0EE00DD4-8C81-4CBB-9E09-31A3F763CB59}"/>
              </a:ext>
            </a:extLst>
          </p:cNvPr>
          <p:cNvSpPr>
            <a:spLocks noGrp="1"/>
          </p:cNvSpPr>
          <p:nvPr>
            <p:ph type="sldNum" sz="quarter" idx="12"/>
          </p:nvPr>
        </p:nvSpPr>
        <p:spPr>
          <a:xfrm>
            <a:off x="9210964" y="6359070"/>
            <a:ext cx="2743200" cy="365125"/>
          </a:xfrm>
        </p:spPr>
        <p:txBody>
          <a:bodyPr/>
          <a:lstStyle/>
          <a:p>
            <a:fld id="{9B11AFDF-7658-46F0-AE42-1E1E39214057}" type="slidenum">
              <a:rPr kumimoji="1" lang="ja-JP" altLang="en-US" sz="2400" smtClean="0">
                <a:latin typeface="Arial" panose="020B0604020202020204" pitchFamily="34" charset="0"/>
                <a:cs typeface="Arial" panose="020B0604020202020204" pitchFamily="34" charset="0"/>
              </a:rPr>
              <a:t>30</a:t>
            </a:fld>
            <a:endParaRPr kumimoji="1" lang="ja-JP" altLang="en-US" sz="4000" dirty="0">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244D9984-E3E6-7152-87D1-BE9D52CB06E8}"/>
              </a:ext>
            </a:extLst>
          </p:cNvPr>
          <p:cNvPicPr>
            <a:picLocks noChangeAspect="1"/>
          </p:cNvPicPr>
          <p:nvPr/>
        </p:nvPicPr>
        <p:blipFill>
          <a:blip r:embed="rId4"/>
          <a:stretch>
            <a:fillRect/>
          </a:stretch>
        </p:blipFill>
        <p:spPr>
          <a:xfrm>
            <a:off x="514350" y="2152473"/>
            <a:ext cx="4958173" cy="3840388"/>
          </a:xfrm>
          <a:prstGeom prst="rect">
            <a:avLst/>
          </a:prstGeom>
        </p:spPr>
      </p:pic>
      <p:sp>
        <p:nvSpPr>
          <p:cNvPr id="9" name="テキスト ボックス 8">
            <a:extLst>
              <a:ext uri="{FF2B5EF4-FFF2-40B4-BE49-F238E27FC236}">
                <a16:creationId xmlns:a16="http://schemas.microsoft.com/office/drawing/2014/main" id="{B6C133BF-D25B-E25E-D168-23C22AAC70D5}"/>
              </a:ext>
            </a:extLst>
          </p:cNvPr>
          <p:cNvSpPr txBox="1"/>
          <p:nvPr/>
        </p:nvSpPr>
        <p:spPr>
          <a:xfrm>
            <a:off x="5301073" y="4555448"/>
            <a:ext cx="6376577" cy="2031325"/>
          </a:xfrm>
          <a:prstGeom prst="rect">
            <a:avLst/>
          </a:prstGeom>
          <a:noFill/>
        </p:spPr>
        <p:txBody>
          <a:bodyPr wrap="square">
            <a:spAutoFit/>
          </a:bodyPr>
          <a:lstStyle/>
          <a:p>
            <a:pPr marL="342900" indent="-342900" algn="just">
              <a:lnSpc>
                <a:spcPct val="90000"/>
              </a:lnSpc>
              <a:spcBef>
                <a:spcPts val="1000"/>
              </a:spcBef>
              <a:buClrTx/>
              <a:buSzTx/>
              <a:defRPr/>
            </a:pPr>
            <a:r>
              <a:rPr kumimoji="1" lang="en-US" altLang="ja-JP" sz="2800" dirty="0">
                <a:latin typeface="Arial" panose="020B0604020202020204" pitchFamily="34" charset="0"/>
                <a:cs typeface="Arial" panose="020B0604020202020204" pitchFamily="34" charset="0"/>
              </a:rPr>
              <a:t>   The lawyers are supporting children in forming, developing, and communicating their views and wishes to influence the courts and their parents.</a:t>
            </a:r>
            <a:endParaRPr kumimoji="1" lang="en-US" altLang="ja-JP" sz="2800" dirty="0">
              <a:solidFill>
                <a:schemeClr val="tx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011B3275-A08D-C430-C29E-827B3726F8B6}"/>
              </a:ext>
            </a:extLst>
          </p:cNvPr>
          <p:cNvSpPr txBox="1"/>
          <p:nvPr/>
        </p:nvSpPr>
        <p:spPr>
          <a:xfrm>
            <a:off x="514350" y="417782"/>
            <a:ext cx="10086491" cy="461665"/>
          </a:xfrm>
          <a:prstGeom prst="rect">
            <a:avLst/>
          </a:prstGeom>
          <a:noFill/>
        </p:spPr>
        <p:txBody>
          <a:bodyPr wrap="square">
            <a:spAutoFit/>
          </a:bodyPr>
          <a:lstStyle/>
          <a:p>
            <a:pPr marL="0" indent="0">
              <a:buNone/>
            </a:pPr>
            <a:r>
              <a:rPr lang="en-US" altLang="ja-JP" sz="2400" dirty="0">
                <a:latin typeface="Arial" panose="020B0604020202020204" pitchFamily="34" charset="0"/>
                <a:cs typeface="Arial" panose="020B0604020202020204" pitchFamily="34" charset="0"/>
              </a:rPr>
              <a:t>According to an interview research with 13 lawyers by Harada (2023)</a:t>
            </a:r>
          </a:p>
        </p:txBody>
      </p:sp>
    </p:spTree>
    <p:extLst>
      <p:ext uri="{BB962C8B-B14F-4D97-AF65-F5344CB8AC3E}">
        <p14:creationId xmlns:p14="http://schemas.microsoft.com/office/powerpoint/2010/main" val="2451242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コンテンツ プレースホルダー 4">
            <a:extLst>
              <a:ext uri="{FF2B5EF4-FFF2-40B4-BE49-F238E27FC236}">
                <a16:creationId xmlns:a16="http://schemas.microsoft.com/office/drawing/2014/main" id="{C97FA2D1-2A34-AA34-C77C-AF3DFE5DF7A7}"/>
              </a:ext>
            </a:extLst>
          </p:cNvPr>
          <p:cNvSpPr>
            <a:spLocks noGrp="1"/>
          </p:cNvSpPr>
          <p:nvPr>
            <p:ph idx="1"/>
          </p:nvPr>
        </p:nvSpPr>
        <p:spPr>
          <a:xfrm>
            <a:off x="838200" y="695325"/>
            <a:ext cx="10515600" cy="5772150"/>
          </a:xfrm>
        </p:spPr>
        <p:txBody>
          <a:bodyPr>
            <a:noAutofit/>
          </a:bodyPr>
          <a:lstStyle/>
          <a:p>
            <a:pPr marL="0" indent="0">
              <a:buNone/>
            </a:pPr>
            <a:r>
              <a:rPr lang="en-US" altLang="ja-JP" sz="2400" b="1" dirty="0">
                <a:latin typeface="Arial" panose="020B0604020202020204" pitchFamily="34" charset="0"/>
                <a:cs typeface="Arial" panose="020B0604020202020204" pitchFamily="34" charset="0"/>
              </a:rPr>
              <a:t>Child Advocacy by Children’s Lawyers (Harada, 2023)</a:t>
            </a:r>
          </a:p>
          <a:p>
            <a:r>
              <a:rPr lang="en-US" altLang="ja-JP" sz="2400" dirty="0">
                <a:latin typeface="Arial" panose="020B0604020202020204" pitchFamily="34" charset="0"/>
                <a:cs typeface="Arial" panose="020B0604020202020204" pitchFamily="34" charset="0"/>
              </a:rPr>
              <a:t>Lawyers focus on building trusting relationships with children by communicating with them in a child-friendly and democratic way.</a:t>
            </a:r>
          </a:p>
          <a:p>
            <a:r>
              <a:rPr lang="en-US" altLang="ja-JP" sz="2400" dirty="0">
                <a:latin typeface="Arial" panose="020B0604020202020204" pitchFamily="34" charset="0"/>
                <a:cs typeface="Arial" panose="020B0604020202020204" pitchFamily="34" charset="0"/>
              </a:rPr>
              <a:t>They help children to express their innermost thoughts and feelings and support them in sorting out their feelings and forming their own opinions.</a:t>
            </a:r>
          </a:p>
          <a:p>
            <a:r>
              <a:rPr lang="en-US" altLang="ja-JP" sz="2400" dirty="0">
                <a:latin typeface="Arial" panose="020B0604020202020204" pitchFamily="34" charset="0"/>
                <a:cs typeface="Arial" panose="020B0604020202020204" pitchFamily="34" charset="0"/>
              </a:rPr>
              <a:t>They also collaborate with the child to communicate their views effectively to the courts and parents in the way they want.</a:t>
            </a:r>
          </a:p>
          <a:p>
            <a:r>
              <a:rPr lang="en-US" altLang="ja-JP" sz="2400" dirty="0">
                <a:latin typeface="Arial" panose="020B0604020202020204" pitchFamily="34" charset="0"/>
                <a:cs typeface="Arial" panose="020B0604020202020204" pitchFamily="34" charset="0"/>
              </a:rPr>
              <a:t>They provide the child with feedback about how the court and the other parties have reacted to their views throughout the proceedings, as well as the final outcome of the case.</a:t>
            </a:r>
          </a:p>
          <a:p>
            <a:r>
              <a:rPr lang="en-US" altLang="ja-JP" sz="2400" dirty="0">
                <a:latin typeface="Arial" panose="020B0604020202020204" pitchFamily="34" charset="0"/>
                <a:cs typeface="Arial" panose="020B0604020202020204" pitchFamily="34" charset="0"/>
              </a:rPr>
              <a:t>Many children who are listened to feel empowered and energized.</a:t>
            </a:r>
          </a:p>
          <a:p>
            <a:r>
              <a:rPr lang="en-US" altLang="ja-JP" sz="2400" dirty="0">
                <a:latin typeface="Arial" panose="020B0604020202020204" pitchFamily="34" charset="0"/>
                <a:cs typeface="Arial" panose="020B0604020202020204" pitchFamily="34" charset="0"/>
              </a:rPr>
              <a:t>Parents become more child-centered and reconsider their own attitudes and arguments, resolving conflicts in the process.</a:t>
            </a:r>
            <a:endParaRPr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519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35E1ABA-A232-C9D9-A5A0-2C838C2232CA}"/>
              </a:ext>
            </a:extLst>
          </p:cNvPr>
          <p:cNvSpPr>
            <a:spLocks noGrp="1"/>
          </p:cNvSpPr>
          <p:nvPr>
            <p:ph type="title"/>
          </p:nvPr>
        </p:nvSpPr>
        <p:spPr/>
        <p:txBody>
          <a:bodyPr>
            <a:normAutofit/>
          </a:bodyPr>
          <a:lstStyle/>
          <a:p>
            <a:pPr algn="ctr"/>
            <a:r>
              <a:rPr lang="en-US" altLang="ja-JP" sz="4800" b="1" dirty="0">
                <a:latin typeface="Arial" panose="020B0604020202020204" pitchFamily="34" charset="0"/>
                <a:cs typeface="Arial" panose="020B0604020202020204" pitchFamily="34" charset="0"/>
              </a:rPr>
              <a:t>5. Increased use of online proceedings</a:t>
            </a:r>
            <a:endParaRPr lang="ja-JP" altLang="en-US" sz="4800" b="1" dirty="0">
              <a:latin typeface="Arial" panose="020B0604020202020204" pitchFamily="34" charset="0"/>
              <a:cs typeface="Arial" panose="020B0604020202020204" pitchFamily="34" charset="0"/>
            </a:endParaRPr>
          </a:p>
        </p:txBody>
      </p:sp>
      <p:sp>
        <p:nvSpPr>
          <p:cNvPr id="5" name="テキスト プレースホルダー 4">
            <a:extLst>
              <a:ext uri="{FF2B5EF4-FFF2-40B4-BE49-F238E27FC236}">
                <a16:creationId xmlns:a16="http://schemas.microsoft.com/office/drawing/2014/main" id="{DB84B81D-1D3C-0F90-0E6E-23AF5F5B3AB0}"/>
              </a:ext>
            </a:extLst>
          </p:cNvPr>
          <p:cNvSpPr>
            <a:spLocks noGrp="1"/>
          </p:cNvSpPr>
          <p:nvPr>
            <p:ph type="body" idx="1"/>
          </p:nvPr>
        </p:nvSpPr>
        <p:spPr/>
        <p:txBody>
          <a:bodyPr/>
          <a:lstStyle/>
          <a:p>
            <a:endParaRPr lang="ja-JP" altLang="en-US"/>
          </a:p>
        </p:txBody>
      </p:sp>
      <p:sp>
        <p:nvSpPr>
          <p:cNvPr id="2" name="スライド番号プレースホルダー 1">
            <a:extLst>
              <a:ext uri="{FF2B5EF4-FFF2-40B4-BE49-F238E27FC236}">
                <a16:creationId xmlns:a16="http://schemas.microsoft.com/office/drawing/2014/main" id="{06B8BA39-2FB4-D5D9-FC6D-6045D95B5A1C}"/>
              </a:ext>
            </a:extLst>
          </p:cNvPr>
          <p:cNvSpPr>
            <a:spLocks noGrp="1"/>
          </p:cNvSpPr>
          <p:nvPr>
            <p:ph type="sldNum" sz="quarter" idx="12"/>
          </p:nvPr>
        </p:nvSpPr>
        <p:spPr/>
        <p:txBody>
          <a:bodyPr/>
          <a:lstStyle/>
          <a:p>
            <a:fld id="{9B11AFDF-7658-46F0-AE42-1E1E39214057}" type="slidenum">
              <a:rPr kumimoji="1" lang="ja-JP" altLang="en-US" sz="2400" smtClean="0"/>
              <a:t>32</a:t>
            </a:fld>
            <a:endParaRPr kumimoji="1" lang="ja-JP" altLang="en-US" dirty="0"/>
          </a:p>
        </p:txBody>
      </p:sp>
    </p:spTree>
    <p:extLst>
      <p:ext uri="{BB962C8B-B14F-4D97-AF65-F5344CB8AC3E}">
        <p14:creationId xmlns:p14="http://schemas.microsoft.com/office/powerpoint/2010/main" val="2742073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EF8BB57-EA67-636C-3713-8FFCD1C948CC}"/>
              </a:ext>
            </a:extLst>
          </p:cNvPr>
          <p:cNvSpPr>
            <a:spLocks noGrp="1"/>
          </p:cNvSpPr>
          <p:nvPr>
            <p:ph type="title"/>
          </p:nvPr>
        </p:nvSpPr>
        <p:spPr/>
        <p:txBody>
          <a:bodyPr/>
          <a:lstStyle/>
          <a:p>
            <a:pPr algn="ctr"/>
            <a:r>
              <a:rPr lang="pt-BR" altLang="ja-JP" b="1" dirty="0">
                <a:latin typeface="Arial" panose="020B0604020202020204" pitchFamily="34" charset="0"/>
                <a:cs typeface="Arial" panose="020B0604020202020204" pitchFamily="34" charset="0"/>
              </a:rPr>
              <a:t>Digitalization and Online Family Proceedings </a:t>
            </a:r>
            <a:endParaRPr lang="ja-JP" altLang="en-US" b="1" dirty="0">
              <a:latin typeface="Arial" panose="020B0604020202020204" pitchFamily="34" charset="0"/>
              <a:cs typeface="Arial" panose="020B0604020202020204" pitchFamily="34" charset="0"/>
            </a:endParaRPr>
          </a:p>
        </p:txBody>
      </p:sp>
      <p:sp>
        <p:nvSpPr>
          <p:cNvPr id="5" name="コンテンツ プレースホルダー 4">
            <a:extLst>
              <a:ext uri="{FF2B5EF4-FFF2-40B4-BE49-F238E27FC236}">
                <a16:creationId xmlns:a16="http://schemas.microsoft.com/office/drawing/2014/main" id="{13B231B4-B307-4D66-C952-6D6F4A2AF2A9}"/>
              </a:ext>
            </a:extLst>
          </p:cNvPr>
          <p:cNvSpPr>
            <a:spLocks noGrp="1"/>
          </p:cNvSpPr>
          <p:nvPr>
            <p:ph idx="1"/>
          </p:nvPr>
        </p:nvSpPr>
        <p:spPr>
          <a:xfrm>
            <a:off x="838200" y="2438399"/>
            <a:ext cx="7077075" cy="3929063"/>
          </a:xfrm>
        </p:spPr>
        <p:txBody>
          <a:bodyPr>
            <a:normAutofit/>
          </a:bodyPr>
          <a:lstStyle/>
          <a:p>
            <a:pPr algn="just"/>
            <a:r>
              <a:rPr lang="en-US" altLang="ja-JP" dirty="0">
                <a:latin typeface="Arial" panose="020B0604020202020204" pitchFamily="34" charset="0"/>
                <a:cs typeface="Arial" panose="020B0604020202020204" pitchFamily="34" charset="0"/>
              </a:rPr>
              <a:t>At the courts of Japan, online conference systems began being used around 2021 (The law allowed the use of it).</a:t>
            </a:r>
          </a:p>
          <a:p>
            <a:pPr algn="just"/>
            <a:r>
              <a:rPr lang="en-US" altLang="ja-JP" dirty="0">
                <a:latin typeface="Arial" panose="020B0604020202020204" pitchFamily="34" charset="0"/>
                <a:cs typeface="Arial" panose="020B0604020202020204" pitchFamily="34" charset="0"/>
              </a:rPr>
              <a:t>With the new procedural rules of 2023, </a:t>
            </a:r>
            <a:r>
              <a:rPr lang="en-US" altLang="ja-JP" b="1" i="1" dirty="0">
                <a:solidFill>
                  <a:schemeClr val="accent4"/>
                </a:solidFill>
                <a:latin typeface="Arial" panose="020B0604020202020204" pitchFamily="34" charset="0"/>
                <a:cs typeface="Arial" panose="020B0604020202020204" pitchFamily="34" charset="0"/>
              </a:rPr>
              <a:t>all </a:t>
            </a:r>
            <a:r>
              <a:rPr lang="en-US" altLang="ja-JP" dirty="0">
                <a:latin typeface="Arial" panose="020B0604020202020204" pitchFamily="34" charset="0"/>
                <a:cs typeface="Arial" panose="020B0604020202020204" pitchFamily="34" charset="0"/>
              </a:rPr>
              <a:t>court procedures for civil cases, including family cases, will be able to be conducted online starting in 2026.</a:t>
            </a:r>
          </a:p>
          <a:p>
            <a:pPr algn="just"/>
            <a:r>
              <a:rPr lang="en-US" altLang="ja-JP" dirty="0">
                <a:latin typeface="Arial" panose="020B0604020202020204" pitchFamily="34" charset="0"/>
                <a:cs typeface="Arial" panose="020B0604020202020204" pitchFamily="34" charset="0"/>
              </a:rPr>
              <a:t>Family court judges have become more willing to hold online proceedings.</a:t>
            </a:r>
            <a:endParaRPr lang="ja-JP" altLang="en-US" dirty="0">
              <a:latin typeface="Arial" panose="020B0604020202020204" pitchFamily="34" charset="0"/>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22D2F555-CF65-2791-CD19-11CBA764B36A}"/>
              </a:ext>
            </a:extLst>
          </p:cNvPr>
          <p:cNvSpPr>
            <a:spLocks noGrp="1"/>
          </p:cNvSpPr>
          <p:nvPr>
            <p:ph type="sldNum" sz="quarter" idx="12"/>
          </p:nvPr>
        </p:nvSpPr>
        <p:spPr/>
        <p:txBody>
          <a:bodyPr/>
          <a:lstStyle/>
          <a:p>
            <a:fld id="{9B11AFDF-7658-46F0-AE42-1E1E39214057}" type="slidenum">
              <a:rPr kumimoji="1" lang="ja-JP" altLang="en-US" sz="2400" smtClean="0"/>
              <a:t>33</a:t>
            </a:fld>
            <a:endParaRPr kumimoji="1" lang="ja-JP" altLang="en-US" sz="2400" dirty="0"/>
          </a:p>
        </p:txBody>
      </p:sp>
      <p:pic>
        <p:nvPicPr>
          <p:cNvPr id="2" name="図 1">
            <a:extLst>
              <a:ext uri="{FF2B5EF4-FFF2-40B4-BE49-F238E27FC236}">
                <a16:creationId xmlns:a16="http://schemas.microsoft.com/office/drawing/2014/main" id="{78DF8B74-703E-56F7-9A69-739EFD39D500}"/>
              </a:ext>
            </a:extLst>
          </p:cNvPr>
          <p:cNvPicPr>
            <a:picLocks noChangeAspect="1"/>
          </p:cNvPicPr>
          <p:nvPr/>
        </p:nvPicPr>
        <p:blipFill>
          <a:blip r:embed="rId3"/>
          <a:stretch>
            <a:fillRect/>
          </a:stretch>
        </p:blipFill>
        <p:spPr>
          <a:xfrm>
            <a:off x="8287960" y="3143248"/>
            <a:ext cx="3142040" cy="2695575"/>
          </a:xfrm>
          <a:prstGeom prst="rect">
            <a:avLst/>
          </a:prstGeom>
        </p:spPr>
      </p:pic>
    </p:spTree>
    <p:extLst>
      <p:ext uri="{BB962C8B-B14F-4D97-AF65-F5344CB8AC3E}">
        <p14:creationId xmlns:p14="http://schemas.microsoft.com/office/powerpoint/2010/main" val="4177588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E29B4CF-041C-0133-C631-46DB58013F5E}"/>
              </a:ext>
            </a:extLst>
          </p:cNvPr>
          <p:cNvSpPr>
            <a:spLocks noGrp="1"/>
          </p:cNvSpPr>
          <p:nvPr>
            <p:ph type="title"/>
          </p:nvPr>
        </p:nvSpPr>
        <p:spPr>
          <a:xfrm>
            <a:off x="781051" y="200334"/>
            <a:ext cx="10515600" cy="1325563"/>
          </a:xfrm>
        </p:spPr>
        <p:txBody>
          <a:bodyPr>
            <a:normAutofit/>
          </a:bodyPr>
          <a:lstStyle/>
          <a:p>
            <a:r>
              <a:rPr lang="en-US" altLang="ja-JP" sz="4800" b="1" dirty="0">
                <a:solidFill>
                  <a:schemeClr val="accent5"/>
                </a:solidFill>
                <a:latin typeface="Arial" panose="020B0604020202020204" pitchFamily="34" charset="0"/>
                <a:cs typeface="Arial" panose="020B0604020202020204" pitchFamily="34" charset="0"/>
              </a:rPr>
              <a:t>Pros      </a:t>
            </a:r>
            <a:r>
              <a:rPr lang="en-US" altLang="ja-JP" sz="4800" b="1" dirty="0">
                <a:latin typeface="Arial" panose="020B0604020202020204" pitchFamily="34" charset="0"/>
                <a:cs typeface="Arial" panose="020B0604020202020204" pitchFamily="34" charset="0"/>
              </a:rPr>
              <a:t>                          </a:t>
            </a:r>
            <a:r>
              <a:rPr lang="en-US" altLang="ja-JP" sz="4800" b="1" dirty="0">
                <a:solidFill>
                  <a:schemeClr val="accent5"/>
                </a:solidFill>
                <a:latin typeface="Arial" panose="020B0604020202020204" pitchFamily="34" charset="0"/>
                <a:cs typeface="Arial" panose="020B0604020202020204" pitchFamily="34" charset="0"/>
              </a:rPr>
              <a:t>Cons</a:t>
            </a:r>
            <a:endParaRPr lang="ja-JP" altLang="en-US" sz="4800" b="1" dirty="0">
              <a:solidFill>
                <a:schemeClr val="accent5"/>
              </a:solidFill>
              <a:latin typeface="Arial" panose="020B0604020202020204" pitchFamily="34" charset="0"/>
              <a:cs typeface="Arial" panose="020B0604020202020204" pitchFamily="34" charset="0"/>
            </a:endParaRPr>
          </a:p>
        </p:txBody>
      </p:sp>
      <p:sp>
        <p:nvSpPr>
          <p:cNvPr id="5" name="コンテンツ プレースホルダー 4">
            <a:extLst>
              <a:ext uri="{FF2B5EF4-FFF2-40B4-BE49-F238E27FC236}">
                <a16:creationId xmlns:a16="http://schemas.microsoft.com/office/drawing/2014/main" id="{3CF42E7D-29CA-DA97-D5BA-88E72DC517ED}"/>
              </a:ext>
            </a:extLst>
          </p:cNvPr>
          <p:cNvSpPr>
            <a:spLocks noGrp="1"/>
          </p:cNvSpPr>
          <p:nvPr>
            <p:ph sz="half" idx="1"/>
          </p:nvPr>
        </p:nvSpPr>
        <p:spPr>
          <a:xfrm>
            <a:off x="838199" y="1636524"/>
            <a:ext cx="5181600" cy="4351338"/>
          </a:xfrm>
        </p:spPr>
        <p:txBody>
          <a:bodyPr>
            <a:normAutofit/>
          </a:bodyPr>
          <a:lstStyle/>
          <a:p>
            <a:pPr marL="0" indent="0">
              <a:buNone/>
            </a:pPr>
            <a:r>
              <a:rPr lang="en-US" altLang="ja-JP" sz="2400" dirty="0">
                <a:latin typeface="Arial" panose="020B0604020202020204" pitchFamily="34" charset="0"/>
                <a:cs typeface="Arial" panose="020B0604020202020204" pitchFamily="34" charset="0"/>
              </a:rPr>
              <a:t>Accessibility</a:t>
            </a:r>
          </a:p>
          <a:p>
            <a:pPr marL="0" indent="0">
              <a:buNone/>
            </a:pPr>
            <a:r>
              <a:rPr lang="en-US" altLang="ja-JP" sz="2400" dirty="0">
                <a:latin typeface="Arial" panose="020B0604020202020204" pitchFamily="34" charset="0"/>
                <a:cs typeface="Arial" panose="020B0604020202020204" pitchFamily="34" charset="0"/>
              </a:rPr>
              <a:t>-Distance  -health condition</a:t>
            </a:r>
          </a:p>
          <a:p>
            <a:pPr marL="0" indent="0">
              <a:buNone/>
            </a:pPr>
            <a:r>
              <a:rPr lang="en-US" altLang="ja-JP" sz="2400" dirty="0">
                <a:latin typeface="Arial" panose="020B0604020202020204" pitchFamily="34" charset="0"/>
                <a:cs typeface="Arial" panose="020B0604020202020204" pitchFamily="34" charset="0"/>
              </a:rPr>
              <a:t>-Conflict of schedule</a:t>
            </a:r>
          </a:p>
          <a:p>
            <a:pPr marL="0" indent="0">
              <a:buNone/>
            </a:pPr>
            <a:r>
              <a:rPr lang="en-US" altLang="ja-JP" sz="2400" dirty="0">
                <a:latin typeface="Arial" panose="020B0604020202020204" pitchFamily="34" charset="0"/>
                <a:cs typeface="Arial" panose="020B0604020202020204" pitchFamily="34" charset="0"/>
              </a:rPr>
              <a:t>    -Care of family members</a:t>
            </a:r>
          </a:p>
          <a:p>
            <a:pPr marL="0" indent="0">
              <a:buNone/>
            </a:pPr>
            <a:r>
              <a:rPr lang="en-US" altLang="ja-JP" sz="2400" dirty="0">
                <a:latin typeface="Arial" panose="020B0604020202020204" pitchFamily="34" charset="0"/>
                <a:cs typeface="Arial" panose="020B0604020202020204" pitchFamily="34" charset="0"/>
              </a:rPr>
              <a:t>    -Work </a:t>
            </a:r>
          </a:p>
          <a:p>
            <a:pPr marL="0" indent="0">
              <a:buNone/>
            </a:pPr>
            <a:r>
              <a:rPr lang="en-US" altLang="ja-JP" sz="2400" dirty="0">
                <a:latin typeface="Arial" panose="020B0604020202020204" pitchFamily="34" charset="0"/>
                <a:cs typeface="Arial" panose="020B0604020202020204" pitchFamily="34" charset="0"/>
              </a:rPr>
              <a:t>Safety</a:t>
            </a:r>
          </a:p>
          <a:p>
            <a:pPr marL="0" indent="0">
              <a:buNone/>
            </a:pPr>
            <a:r>
              <a:rPr lang="en-US" altLang="ja-JP" sz="2400" dirty="0">
                <a:latin typeface="Arial" panose="020B0604020202020204" pitchFamily="34" charset="0"/>
                <a:cs typeface="Arial" panose="020B0604020202020204" pitchFamily="34" charset="0"/>
              </a:rPr>
              <a:t>- Don’t meet with the other party</a:t>
            </a:r>
          </a:p>
          <a:p>
            <a:pPr marL="0" indent="0">
              <a:buNone/>
            </a:pPr>
            <a:endParaRPr lang="ja-JP" altLang="en-US" dirty="0"/>
          </a:p>
        </p:txBody>
      </p:sp>
      <p:sp>
        <p:nvSpPr>
          <p:cNvPr id="6" name="コンテンツ プレースホルダー 5">
            <a:extLst>
              <a:ext uri="{FF2B5EF4-FFF2-40B4-BE49-F238E27FC236}">
                <a16:creationId xmlns:a16="http://schemas.microsoft.com/office/drawing/2014/main" id="{76478674-17A9-4DC9-0E35-CF1468E7E94A}"/>
              </a:ext>
            </a:extLst>
          </p:cNvPr>
          <p:cNvSpPr>
            <a:spLocks noGrp="1"/>
          </p:cNvSpPr>
          <p:nvPr>
            <p:ph sz="half" idx="2"/>
          </p:nvPr>
        </p:nvSpPr>
        <p:spPr>
          <a:xfrm>
            <a:off x="6229350" y="1589477"/>
            <a:ext cx="5695948" cy="4351338"/>
          </a:xfrm>
        </p:spPr>
        <p:txBody>
          <a:bodyPr>
            <a:normAutofit/>
          </a:bodyPr>
          <a:lstStyle/>
          <a:p>
            <a:pPr marL="0" indent="0">
              <a:buNone/>
            </a:pPr>
            <a:r>
              <a:rPr lang="en-US" altLang="ja-JP" sz="2400" dirty="0">
                <a:latin typeface="Arial" panose="020B0604020202020204" pitchFamily="34" charset="0"/>
                <a:cs typeface="Arial" panose="020B0604020202020204" pitchFamily="34" charset="0"/>
              </a:rPr>
              <a:t>In-person meetings may be better in</a:t>
            </a:r>
          </a:p>
          <a:p>
            <a:pPr marL="0" indent="0">
              <a:buNone/>
            </a:pPr>
            <a:r>
              <a:rPr lang="en-US" altLang="ja-JP" sz="2400" dirty="0">
                <a:latin typeface="Arial" panose="020B0604020202020204" pitchFamily="34" charset="0"/>
                <a:cs typeface="Arial" panose="020B0604020202020204" pitchFamily="34" charset="0"/>
              </a:rPr>
              <a:t>-Trust and rapport building </a:t>
            </a:r>
          </a:p>
          <a:p>
            <a:pPr marL="0" indent="0">
              <a:buNone/>
            </a:pPr>
            <a:r>
              <a:rPr lang="en-US" altLang="ja-JP" sz="2400" dirty="0">
                <a:latin typeface="Arial" panose="020B0604020202020204" pitchFamily="34" charset="0"/>
                <a:cs typeface="Arial" panose="020B0604020202020204" pitchFamily="34" charset="0"/>
              </a:rPr>
              <a:t>-Non-verbal communication  </a:t>
            </a:r>
          </a:p>
          <a:p>
            <a:pPr marL="0" indent="0">
              <a:buNone/>
            </a:pPr>
            <a:r>
              <a:rPr lang="en-US" altLang="ja-JP" sz="2400" dirty="0">
                <a:latin typeface="Arial" panose="020B0604020202020204" pitchFamily="34" charset="0"/>
                <a:cs typeface="Arial" panose="020B0604020202020204" pitchFamily="34" charset="0"/>
              </a:rPr>
              <a:t>Logistics concerns:</a:t>
            </a:r>
          </a:p>
          <a:p>
            <a:pPr marL="0" indent="0">
              <a:buNone/>
            </a:pPr>
            <a:r>
              <a:rPr lang="en-US" altLang="ja-JP" sz="2400" dirty="0">
                <a:latin typeface="Arial" panose="020B0604020202020204" pitchFamily="34" charset="0"/>
                <a:cs typeface="Arial" panose="020B0604020202020204" pitchFamily="34" charset="0"/>
              </a:rPr>
              <a:t>-Some</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lack</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digital environment/ skills</a:t>
            </a:r>
          </a:p>
          <a:p>
            <a:pPr marL="0" indent="0">
              <a:buNone/>
            </a:pPr>
            <a:r>
              <a:rPr lang="en-US" altLang="ja-JP" sz="2400" dirty="0">
                <a:latin typeface="Arial" panose="020B0604020202020204" pitchFamily="34" charset="0"/>
                <a:cs typeface="Arial" panose="020B0604020202020204" pitchFamily="34" charset="0"/>
              </a:rPr>
              <a:t>Concerns about privacy and secrecy</a:t>
            </a:r>
          </a:p>
          <a:p>
            <a:pPr marL="0" indent="0">
              <a:buNone/>
            </a:pPr>
            <a:r>
              <a:rPr lang="en-US" altLang="ja-JP" sz="2400" dirty="0">
                <a:latin typeface="Arial" panose="020B0604020202020204" pitchFamily="34" charset="0"/>
                <a:cs typeface="Arial" panose="020B0604020202020204" pitchFamily="34" charset="0"/>
              </a:rPr>
              <a:t>-There may be other people nearby</a:t>
            </a:r>
          </a:p>
        </p:txBody>
      </p:sp>
      <p:sp>
        <p:nvSpPr>
          <p:cNvPr id="2" name="スライド番号プレースホルダー 1">
            <a:extLst>
              <a:ext uri="{FF2B5EF4-FFF2-40B4-BE49-F238E27FC236}">
                <a16:creationId xmlns:a16="http://schemas.microsoft.com/office/drawing/2014/main" id="{FF96A345-6F48-AD4D-C89E-96FF884F6DB8}"/>
              </a:ext>
            </a:extLst>
          </p:cNvPr>
          <p:cNvSpPr>
            <a:spLocks noGrp="1"/>
          </p:cNvSpPr>
          <p:nvPr>
            <p:ph type="sldNum" sz="quarter" idx="12"/>
          </p:nvPr>
        </p:nvSpPr>
        <p:spPr>
          <a:xfrm>
            <a:off x="8610600" y="6384925"/>
            <a:ext cx="2743200" cy="365125"/>
          </a:xfrm>
        </p:spPr>
        <p:txBody>
          <a:bodyPr/>
          <a:lstStyle/>
          <a:p>
            <a:fld id="{9B11AFDF-7658-46F0-AE42-1E1E39214057}" type="slidenum">
              <a:rPr kumimoji="1" lang="ja-JP" altLang="en-US" sz="2400" smtClean="0"/>
              <a:t>34</a:t>
            </a:fld>
            <a:endParaRPr kumimoji="1" lang="ja-JP" altLang="en-US" sz="2400"/>
          </a:p>
        </p:txBody>
      </p:sp>
      <p:sp>
        <p:nvSpPr>
          <p:cNvPr id="7" name="テキスト ボックス 6">
            <a:extLst>
              <a:ext uri="{FF2B5EF4-FFF2-40B4-BE49-F238E27FC236}">
                <a16:creationId xmlns:a16="http://schemas.microsoft.com/office/drawing/2014/main" id="{59D1383E-8631-BABA-D235-FF6A18F179E1}"/>
              </a:ext>
            </a:extLst>
          </p:cNvPr>
          <p:cNvSpPr txBox="1"/>
          <p:nvPr/>
        </p:nvSpPr>
        <p:spPr>
          <a:xfrm>
            <a:off x="1616040" y="5442730"/>
            <a:ext cx="8959920" cy="88537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schemeClr val="accent4"/>
                </a:solidFill>
                <a:effectLst/>
                <a:uLnTx/>
                <a:uFillTx/>
                <a:latin typeface="Arial" panose="020B0604020202020204" pitchFamily="34" charset="0"/>
                <a:ea typeface="游ゴシック" panose="020B0400000000000000" pitchFamily="50" charset="-128"/>
                <a:cs typeface="Arial" panose="020B0604020202020204" pitchFamily="34" charset="0"/>
              </a:rPr>
              <a:t>Need to explore: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schemeClr val="accent4"/>
                </a:solidFill>
                <a:effectLst/>
                <a:uLnTx/>
                <a:uFillTx/>
                <a:latin typeface="Arial" panose="020B0604020202020204" pitchFamily="34" charset="0"/>
                <a:ea typeface="游ゴシック" panose="020B0400000000000000" pitchFamily="50" charset="-128"/>
                <a:cs typeface="Arial" panose="020B0604020202020204" pitchFamily="34" charset="0"/>
              </a:rPr>
              <a:t>-A balanced combination of face-to-face and online sessions </a:t>
            </a:r>
            <a:endParaRPr kumimoji="1" lang="ja-JP" altLang="en-US" sz="2400" b="1" i="0" u="none" strike="noStrike" kern="1200" cap="none" spc="0" normalizeH="0" baseline="0" noProof="0" dirty="0">
              <a:ln>
                <a:noFill/>
              </a:ln>
              <a:solidFill>
                <a:schemeClr val="accent4"/>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8" name="四角形: 角を丸くする 7">
            <a:extLst>
              <a:ext uri="{FF2B5EF4-FFF2-40B4-BE49-F238E27FC236}">
                <a16:creationId xmlns:a16="http://schemas.microsoft.com/office/drawing/2014/main" id="{A6AFA9D4-0AF8-E09A-669D-7CBD7150B1DE}"/>
              </a:ext>
            </a:extLst>
          </p:cNvPr>
          <p:cNvSpPr/>
          <p:nvPr/>
        </p:nvSpPr>
        <p:spPr>
          <a:xfrm>
            <a:off x="476250" y="1257299"/>
            <a:ext cx="5391150" cy="396417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AA3F9F3-1CA8-8425-5929-099CB1D05461}"/>
              </a:ext>
            </a:extLst>
          </p:cNvPr>
          <p:cNvSpPr/>
          <p:nvPr/>
        </p:nvSpPr>
        <p:spPr>
          <a:xfrm>
            <a:off x="6019799" y="1257299"/>
            <a:ext cx="5391150" cy="396417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611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5CBC0C4-F44C-2B6E-8EC5-157CD8D3A71E}"/>
              </a:ext>
            </a:extLst>
          </p:cNvPr>
          <p:cNvSpPr>
            <a:spLocks noGrp="1"/>
          </p:cNvSpPr>
          <p:nvPr>
            <p:ph type="title"/>
          </p:nvPr>
        </p:nvSpPr>
        <p:spPr/>
        <p:txBody>
          <a:bodyPr>
            <a:noAutofit/>
          </a:bodyPr>
          <a:lstStyle/>
          <a:p>
            <a:pPr algn="ctr"/>
            <a:r>
              <a:rPr kumimoji="1" lang="en-US" altLang="ja-JP" sz="4400" b="1" dirty="0">
                <a:latin typeface="Arial" panose="020B0604020202020204" pitchFamily="34" charset="0"/>
                <a:cs typeface="Arial" panose="020B0604020202020204" pitchFamily="34" charset="0"/>
              </a:rPr>
              <a:t>6. </a:t>
            </a:r>
            <a:r>
              <a:rPr lang="en-US" altLang="ja-JP" sz="4400" b="1" dirty="0">
                <a:latin typeface="Arial" panose="020B0604020202020204" pitchFamily="34" charset="0"/>
                <a:cs typeface="Arial" panose="020B0604020202020204" pitchFamily="34" charset="0"/>
              </a:rPr>
              <a:t>Facing </a:t>
            </a:r>
            <a:r>
              <a:rPr kumimoji="1" lang="en-US" altLang="ja-JP" sz="4400" b="1" dirty="0">
                <a:latin typeface="Arial" panose="020B0604020202020204" pitchFamily="34" charset="0"/>
                <a:cs typeface="Arial" panose="020B0604020202020204" pitchFamily="34" charset="0"/>
              </a:rPr>
              <a:t>new challenges</a:t>
            </a:r>
            <a:endParaRPr lang="ja-JP" altLang="en-US" sz="4400" b="1" dirty="0">
              <a:latin typeface="Arial" panose="020B0604020202020204" pitchFamily="34" charset="0"/>
              <a:cs typeface="Arial" panose="020B0604020202020204" pitchFamily="34" charset="0"/>
            </a:endParaRPr>
          </a:p>
        </p:txBody>
      </p:sp>
      <p:sp>
        <p:nvSpPr>
          <p:cNvPr id="5" name="テキスト プレースホルダー 4">
            <a:extLst>
              <a:ext uri="{FF2B5EF4-FFF2-40B4-BE49-F238E27FC236}">
                <a16:creationId xmlns:a16="http://schemas.microsoft.com/office/drawing/2014/main" id="{E713DEDE-625C-9290-7DB1-0A1E180C98C2}"/>
              </a:ext>
            </a:extLst>
          </p:cNvPr>
          <p:cNvSpPr>
            <a:spLocks noGrp="1"/>
          </p:cNvSpPr>
          <p:nvPr>
            <p:ph type="body" idx="1"/>
          </p:nvPr>
        </p:nvSpPr>
        <p:spPr/>
        <p:txBody>
          <a:bodyPr/>
          <a:lstStyle/>
          <a:p>
            <a:endParaRPr lang="ja-JP" altLang="en-US"/>
          </a:p>
        </p:txBody>
      </p:sp>
      <p:sp>
        <p:nvSpPr>
          <p:cNvPr id="2" name="スライド番号プレースホルダー 1">
            <a:extLst>
              <a:ext uri="{FF2B5EF4-FFF2-40B4-BE49-F238E27FC236}">
                <a16:creationId xmlns:a16="http://schemas.microsoft.com/office/drawing/2014/main" id="{1952ED0B-6E06-E8FC-F592-9CFC8720867E}"/>
              </a:ext>
            </a:extLst>
          </p:cNvPr>
          <p:cNvSpPr>
            <a:spLocks noGrp="1"/>
          </p:cNvSpPr>
          <p:nvPr>
            <p:ph type="sldNum" sz="quarter" idx="12"/>
          </p:nvPr>
        </p:nvSpPr>
        <p:spPr/>
        <p:txBody>
          <a:bodyPr/>
          <a:lstStyle/>
          <a:p>
            <a:fld id="{9B11AFDF-7658-46F0-AE42-1E1E39214057}" type="slidenum">
              <a:rPr kumimoji="1" lang="ja-JP" altLang="en-US" sz="2400" smtClean="0"/>
              <a:t>35</a:t>
            </a:fld>
            <a:endParaRPr kumimoji="1" lang="ja-JP" altLang="en-US" sz="4000" dirty="0"/>
          </a:p>
        </p:txBody>
      </p:sp>
    </p:spTree>
    <p:extLst>
      <p:ext uri="{BB962C8B-B14F-4D97-AF65-F5344CB8AC3E}">
        <p14:creationId xmlns:p14="http://schemas.microsoft.com/office/powerpoint/2010/main" val="401937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1"/>
        <p:cNvGrpSpPr/>
        <p:nvPr/>
      </p:nvGrpSpPr>
      <p:grpSpPr>
        <a:xfrm>
          <a:off x="0" y="0"/>
          <a:ext cx="0" cy="0"/>
          <a:chOff x="0" y="0"/>
          <a:chExt cx="0" cy="0"/>
        </a:xfrm>
      </p:grpSpPr>
      <p:sp>
        <p:nvSpPr>
          <p:cNvPr id="232" name="Google Shape;232;p18"/>
          <p:cNvSpPr txBox="1">
            <a:spLocks noGrp="1"/>
          </p:cNvSpPr>
          <p:nvPr>
            <p:ph type="title"/>
          </p:nvPr>
        </p:nvSpPr>
        <p:spPr>
          <a:xfrm>
            <a:off x="794327" y="535969"/>
            <a:ext cx="11139053" cy="699982"/>
          </a:xfrm>
          <a:prstGeom prst="rect">
            <a:avLst/>
          </a:prstGeom>
        </p:spPr>
        <p:txBody>
          <a:bodyPr spcFirstLastPara="1" vert="horz" wrap="square" lIns="121900" tIns="121900" rIns="121900" bIns="121900" rtlCol="0" anchor="b" anchorCtr="0">
            <a:noAutofit/>
          </a:bodyPr>
          <a:lstStyle/>
          <a:p>
            <a:pPr algn="ctr"/>
            <a:r>
              <a:rPr lang="en-US" sz="3200" b="1" dirty="0">
                <a:latin typeface="Arial" panose="020B0604020202020204" pitchFamily="34" charset="0"/>
                <a:ea typeface="Microsoft YaHei" panose="020B0503020204020204" pitchFamily="34" charset="-122"/>
                <a:cs typeface="Arial" panose="020B0604020202020204" pitchFamily="34" charset="0"/>
              </a:rPr>
              <a:t>The Revision of the Civil Code will</a:t>
            </a:r>
            <a:br>
              <a:rPr lang="en-US" sz="3200" b="1" dirty="0">
                <a:latin typeface="Arial" panose="020B0604020202020204" pitchFamily="34" charset="0"/>
                <a:ea typeface="Microsoft YaHei" panose="020B0503020204020204" pitchFamily="34" charset="-122"/>
                <a:cs typeface="Arial" panose="020B0604020202020204" pitchFamily="34" charset="0"/>
              </a:rPr>
            </a:br>
            <a:r>
              <a:rPr lang="en-US" sz="3200" b="1" dirty="0">
                <a:latin typeface="Arial" panose="020B0604020202020204" pitchFamily="34" charset="0"/>
                <a:ea typeface="Microsoft YaHei" panose="020B0503020204020204" pitchFamily="34" charset="-122"/>
                <a:cs typeface="Arial" panose="020B0604020202020204" pitchFamily="34" charset="0"/>
              </a:rPr>
              <a:t> take effect in May 2026.</a:t>
            </a:r>
            <a:endParaRPr sz="3200" b="1" dirty="0">
              <a:latin typeface="Arial" panose="020B0604020202020204" pitchFamily="34" charset="0"/>
              <a:ea typeface="Microsoft YaHei" panose="020B0503020204020204" pitchFamily="34" charset="-122"/>
              <a:cs typeface="Arial" panose="020B0604020202020204" pitchFamily="34" charset="0"/>
            </a:endParaRPr>
          </a:p>
        </p:txBody>
      </p:sp>
      <p:sp>
        <p:nvSpPr>
          <p:cNvPr id="233" name="Google Shape;233;p18"/>
          <p:cNvSpPr txBox="1">
            <a:spLocks noGrp="1"/>
          </p:cNvSpPr>
          <p:nvPr>
            <p:ph type="body" idx="1"/>
          </p:nvPr>
        </p:nvSpPr>
        <p:spPr>
          <a:xfrm>
            <a:off x="359091" y="1235951"/>
            <a:ext cx="11797667" cy="4935326"/>
          </a:xfrm>
          <a:prstGeom prst="rect">
            <a:avLst/>
          </a:prstGeom>
        </p:spPr>
        <p:txBody>
          <a:bodyPr spcFirstLastPara="1" vert="horz" wrap="square" lIns="121900" tIns="121900" rIns="121900" bIns="121900" rtlCol="0" anchor="t" anchorCtr="0">
            <a:noAutofit/>
          </a:bodyPr>
          <a:lstStyle/>
          <a:p>
            <a:pPr marL="101597" indent="0">
              <a:buSzPts val="2400"/>
              <a:buNone/>
            </a:pP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Revision of Civil Code 2024 </a:t>
            </a:r>
          </a:p>
          <a:p>
            <a:pPr marL="101597" indent="0">
              <a:buSzPts val="2400"/>
              <a:buNone/>
            </a:pPr>
            <a:r>
              <a:rPr lang="en-US" sz="2400" dirty="0">
                <a:latin typeface="Arial" panose="020B0604020202020204" pitchFamily="34" charset="0"/>
                <a:cs typeface="Arial" panose="020B0604020202020204" pitchFamily="34" charset="0"/>
              </a:rPr>
              <a:t>After divorce</a:t>
            </a:r>
          </a:p>
          <a:p>
            <a:pPr marL="101597" indent="0">
              <a:buSzPts val="2400"/>
              <a:buNone/>
            </a:pPr>
            <a:r>
              <a:rPr 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Single Parental Authority </a:t>
            </a:r>
            <a:r>
              <a:rPr lang="ja-JP" altLang="en-US" sz="2400" dirty="0">
                <a:latin typeface="Arial" panose="020B0604020202020204" pitchFamily="34" charset="0"/>
                <a:cs typeface="Arial" panose="020B0604020202020204" pitchFamily="34" charset="0"/>
              </a:rPr>
              <a:t>　</a:t>
            </a:r>
            <a:endParaRPr lang="en-US" altLang="ja-JP" sz="2400" dirty="0">
              <a:latin typeface="Arial" panose="020B0604020202020204" pitchFamily="34" charset="0"/>
              <a:cs typeface="Arial" panose="020B0604020202020204" pitchFamily="34" charset="0"/>
            </a:endParaRPr>
          </a:p>
          <a:p>
            <a:pPr marL="101597" indent="0">
              <a:buSzPts val="2400"/>
              <a:buNone/>
            </a:pPr>
            <a:r>
              <a:rPr lang="en-US" altLang="ja-JP"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Single Parental Authority </a:t>
            </a:r>
            <a:r>
              <a:rPr lang="en-US" sz="2400" b="1" i="1" dirty="0">
                <a:latin typeface="Arial" panose="020B0604020202020204" pitchFamily="34" charset="0"/>
                <a:cs typeface="Arial" panose="020B0604020202020204" pitchFamily="34" charset="0"/>
              </a:rPr>
              <a:t>only</a:t>
            </a:r>
            <a:r>
              <a:rPr lang="en-US" sz="2400" dirty="0">
                <a:latin typeface="Arial" panose="020B0604020202020204" pitchFamily="34" charset="0"/>
                <a:cs typeface="Arial" panose="020B0604020202020204" pitchFamily="34" charset="0"/>
              </a:rPr>
              <a:t>            </a:t>
            </a:r>
            <a:r>
              <a:rPr lang="en-US" altLang="ja-JP" sz="2400" b="1" i="1" dirty="0">
                <a:highlight>
                  <a:srgbClr val="FFE389"/>
                </a:highlight>
                <a:latin typeface="Arial" panose="020B0604020202020204" pitchFamily="34" charset="0"/>
                <a:cs typeface="Arial" panose="020B0604020202020204" pitchFamily="34" charset="0"/>
              </a:rPr>
              <a:t>or </a:t>
            </a:r>
            <a:r>
              <a:rPr lang="en-US" altLang="ja-JP" sz="2400" dirty="0">
                <a:latin typeface="Arial" panose="020B0604020202020204" pitchFamily="34" charset="0"/>
                <a:cs typeface="Arial" panose="020B0604020202020204" pitchFamily="34" charset="0"/>
              </a:rPr>
              <a:t>Shared Parental Authority </a:t>
            </a:r>
            <a:r>
              <a:rPr lang="ja-JP" altLang="en-US" sz="2400" dirty="0">
                <a:latin typeface="Arial" panose="020B0604020202020204" pitchFamily="34" charset="0"/>
                <a:cs typeface="Arial" panose="020B0604020202020204" pitchFamily="34" charset="0"/>
              </a:rPr>
              <a:t>　　</a:t>
            </a:r>
            <a:endParaRPr lang="en-US" altLang="ja-JP" sz="2400" dirty="0">
              <a:latin typeface="Arial" panose="020B0604020202020204" pitchFamily="34" charset="0"/>
              <a:cs typeface="Arial" panose="020B0604020202020204" pitchFamily="34" charset="0"/>
            </a:endParaRPr>
          </a:p>
          <a:p>
            <a:pPr marL="101597" indent="0">
              <a:buNone/>
            </a:pPr>
            <a:r>
              <a:rPr lang="en-US" altLang="ja-JP" sz="2400" dirty="0">
                <a:latin typeface="Arial" panose="020B0604020202020204" pitchFamily="34" charset="0"/>
                <a:cs typeface="Arial" panose="020B0604020202020204" pitchFamily="34" charset="0"/>
              </a:rPr>
              <a:t>                                               </a:t>
            </a:r>
          </a:p>
          <a:p>
            <a:pPr marL="101597" indent="0">
              <a:buNone/>
            </a:pPr>
            <a:r>
              <a:rPr lang="en-US" altLang="ja-JP" sz="2400" dirty="0">
                <a:latin typeface="Arial" panose="020B0604020202020204" pitchFamily="34" charset="0"/>
                <a:cs typeface="Arial" panose="020B0604020202020204" pitchFamily="34" charset="0"/>
              </a:rPr>
              <a:t>                                                               Wider Options for Parenting      </a:t>
            </a:r>
          </a:p>
          <a:p>
            <a:pPr marL="101597" indent="0">
              <a:buNone/>
            </a:pPr>
            <a:r>
              <a:rPr lang="en-US" altLang="ja-JP" sz="2400" dirty="0">
                <a:latin typeface="Arial" panose="020B0604020202020204" pitchFamily="34" charset="0"/>
                <a:cs typeface="Arial" panose="020B0604020202020204" pitchFamily="34" charset="0"/>
              </a:rPr>
              <a:t>                                                                          Arrangement</a:t>
            </a:r>
          </a:p>
          <a:p>
            <a:pPr marL="101597" indent="0">
              <a:buNone/>
            </a:pPr>
            <a:r>
              <a:rPr lang="en-US" altLang="ja-JP" sz="2400" dirty="0">
                <a:latin typeface="Arial" panose="020B0604020202020204" pitchFamily="34" charset="0"/>
                <a:cs typeface="Arial" panose="020B0604020202020204" pitchFamily="34" charset="0"/>
              </a:rPr>
              <a:t>Although legal options are widened, </a:t>
            </a:r>
          </a:p>
          <a:p>
            <a:pPr marL="101597" indent="0">
              <a:buNone/>
            </a:pPr>
            <a:r>
              <a:rPr lang="en-US" altLang="ja-JP" sz="2400" dirty="0">
                <a:solidFill>
                  <a:schemeClr val="accent4"/>
                </a:solidFill>
                <a:latin typeface="Arial" panose="020B0604020202020204" pitchFamily="34" charset="0"/>
                <a:cs typeface="Arial" panose="020B0604020202020204" pitchFamily="34" charset="0"/>
              </a:rPr>
              <a:t>       Having various options </a:t>
            </a:r>
            <a:r>
              <a:rPr lang="en-US" altLang="ja-JP" sz="2400" b="1" i="1" dirty="0">
                <a:solidFill>
                  <a:schemeClr val="accent4"/>
                </a:solidFill>
                <a:latin typeface="Arial" panose="020B0604020202020204" pitchFamily="34" charset="0"/>
                <a:cs typeface="Arial" panose="020B0604020202020204" pitchFamily="34" charset="0"/>
              </a:rPr>
              <a:t>does not solve </a:t>
            </a:r>
            <a:r>
              <a:rPr lang="en-US" altLang="ja-JP" sz="2400" dirty="0">
                <a:solidFill>
                  <a:schemeClr val="accent4"/>
                </a:solidFill>
                <a:latin typeface="Arial" panose="020B0604020202020204" pitchFamily="34" charset="0"/>
                <a:cs typeface="Arial" panose="020B0604020202020204" pitchFamily="34" charset="0"/>
              </a:rPr>
              <a:t>parenting conflicts.</a:t>
            </a:r>
          </a:p>
          <a:p>
            <a:pPr marL="101597" indent="0">
              <a:buNone/>
            </a:pPr>
            <a:r>
              <a:rPr lang="en-US" altLang="ja-JP" sz="2400" dirty="0">
                <a:solidFill>
                  <a:schemeClr val="accent4"/>
                </a:solidFill>
                <a:latin typeface="Arial" panose="020B0604020202020204" pitchFamily="34" charset="0"/>
                <a:cs typeface="Arial" panose="020B0604020202020204" pitchFamily="34" charset="0"/>
              </a:rPr>
              <a:t>      Or in fact, it may </a:t>
            </a:r>
            <a:r>
              <a:rPr lang="en-US" altLang="ja-JP" sz="2400" b="1" i="1" dirty="0">
                <a:solidFill>
                  <a:schemeClr val="accent4"/>
                </a:solidFill>
                <a:latin typeface="Arial" panose="020B0604020202020204" pitchFamily="34" charset="0"/>
                <a:cs typeface="Arial" panose="020B0604020202020204" pitchFamily="34" charset="0"/>
              </a:rPr>
              <a:t>even increase the conflicts </a:t>
            </a:r>
            <a:r>
              <a:rPr lang="en-US" altLang="ja-JP" sz="2400" dirty="0">
                <a:solidFill>
                  <a:schemeClr val="accent4"/>
                </a:solidFill>
                <a:latin typeface="Arial" panose="020B0604020202020204" pitchFamily="34" charset="0"/>
                <a:cs typeface="Arial" panose="020B0604020202020204" pitchFamily="34" charset="0"/>
              </a:rPr>
              <a:t>between parents.</a:t>
            </a:r>
          </a:p>
          <a:p>
            <a:pPr marL="101597" indent="0">
              <a:buNone/>
            </a:pPr>
            <a:r>
              <a:rPr lang="en-US" altLang="ja-JP" sz="2400" dirty="0">
                <a:latin typeface="Arial" panose="020B0604020202020204" pitchFamily="34" charset="0"/>
                <a:cs typeface="Arial" panose="020B0604020202020204" pitchFamily="34" charset="0"/>
              </a:rPr>
              <a:t>     </a:t>
            </a:r>
          </a:p>
          <a:p>
            <a:pPr marL="101597" indent="0">
              <a:buNone/>
            </a:pPr>
            <a:endParaRPr lang="en-US" altLang="ja-JP" sz="1400" dirty="0"/>
          </a:p>
          <a:p>
            <a:pPr marL="101597" indent="0">
              <a:buNone/>
            </a:pPr>
            <a:endParaRPr lang="en-US" altLang="ja-JP" sz="1600" dirty="0"/>
          </a:p>
          <a:p>
            <a:pPr marL="101597" indent="0">
              <a:buSzPts val="2400"/>
              <a:buNone/>
            </a:pPr>
            <a:endParaRPr sz="2133" dirty="0"/>
          </a:p>
          <a:p>
            <a:pPr marL="0" indent="0">
              <a:buNone/>
            </a:pPr>
            <a:endParaRPr sz="2133" dirty="0"/>
          </a:p>
        </p:txBody>
      </p:sp>
      <p:sp>
        <p:nvSpPr>
          <p:cNvPr id="234" name="Google Shape;234;p18"/>
          <p:cNvSpPr txBox="1">
            <a:spLocks noGrp="1"/>
          </p:cNvSpPr>
          <p:nvPr>
            <p:ph type="sldNum" idx="12"/>
          </p:nvPr>
        </p:nvSpPr>
        <p:spPr>
          <a:xfrm>
            <a:off x="10971274" y="5895551"/>
            <a:ext cx="626400" cy="522000"/>
          </a:xfrm>
          <a:prstGeom prst="rect">
            <a:avLst/>
          </a:prstGeom>
        </p:spPr>
        <p:txBody>
          <a:bodyPr spcFirstLastPara="1" vert="horz" wrap="square" lIns="121900" tIns="121900" rIns="121900" bIns="121900" rtlCol="0" anchor="t" anchorCtr="0">
            <a:noAutofit/>
          </a:bodyPr>
          <a:lstStyle/>
          <a:p>
            <a:fld id="{00000000-1234-1234-1234-123412341234}" type="slidenum">
              <a:rPr lang="en" sz="2400"/>
              <a:pPr/>
              <a:t>36</a:t>
            </a:fld>
            <a:endParaRPr sz="2400" dirty="0"/>
          </a:p>
        </p:txBody>
      </p:sp>
      <p:sp>
        <p:nvSpPr>
          <p:cNvPr id="4" name="矢印: 右 3">
            <a:extLst>
              <a:ext uri="{FF2B5EF4-FFF2-40B4-BE49-F238E27FC236}">
                <a16:creationId xmlns:a16="http://schemas.microsoft.com/office/drawing/2014/main" id="{D152A2EE-137C-E844-9BAE-4108466D876B}"/>
              </a:ext>
            </a:extLst>
          </p:cNvPr>
          <p:cNvSpPr/>
          <p:nvPr/>
        </p:nvSpPr>
        <p:spPr>
          <a:xfrm>
            <a:off x="5085184" y="3018050"/>
            <a:ext cx="242337" cy="5492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 name="楕円 1">
            <a:extLst>
              <a:ext uri="{FF2B5EF4-FFF2-40B4-BE49-F238E27FC236}">
                <a16:creationId xmlns:a16="http://schemas.microsoft.com/office/drawing/2014/main" id="{032BA81A-90A0-4273-876F-1E2C2A50510F}"/>
              </a:ext>
            </a:extLst>
          </p:cNvPr>
          <p:cNvSpPr/>
          <p:nvPr/>
        </p:nvSpPr>
        <p:spPr>
          <a:xfrm>
            <a:off x="209801" y="2514350"/>
            <a:ext cx="4875383" cy="8953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F998723B-C9E6-91E6-8D0F-7EB3A054CF1C}"/>
              </a:ext>
            </a:extLst>
          </p:cNvPr>
          <p:cNvSpPr/>
          <p:nvPr/>
        </p:nvSpPr>
        <p:spPr>
          <a:xfrm>
            <a:off x="5251870" y="2029244"/>
            <a:ext cx="5286375" cy="136703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9063159-44A5-4F1E-68EB-DEE704CF1C51}"/>
              </a:ext>
            </a:extLst>
          </p:cNvPr>
          <p:cNvSpPr/>
          <p:nvPr/>
        </p:nvSpPr>
        <p:spPr>
          <a:xfrm>
            <a:off x="5206352" y="3549636"/>
            <a:ext cx="5256242" cy="10426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8C160D-85CC-DD6E-0B3E-E58C9CBC4E09}"/>
              </a:ext>
            </a:extLst>
          </p:cNvPr>
          <p:cNvSpPr>
            <a:spLocks noGrp="1"/>
          </p:cNvSpPr>
          <p:nvPr>
            <p:ph type="title"/>
          </p:nvPr>
        </p:nvSpPr>
        <p:spPr>
          <a:xfrm>
            <a:off x="652462" y="519444"/>
            <a:ext cx="11534775" cy="637200"/>
          </a:xfrm>
        </p:spPr>
        <p:txBody>
          <a:bodyPr/>
          <a:lstStyle/>
          <a:p>
            <a:pPr algn="ctr"/>
            <a:r>
              <a:rPr lang="en-US" altLang="ja-JP" sz="4000" b="1" dirty="0">
                <a:latin typeface="Arial" panose="020B0604020202020204" pitchFamily="34" charset="0"/>
                <a:cs typeface="Arial" panose="020B0604020202020204" pitchFamily="34" charset="0"/>
              </a:rPr>
              <a:t>What is necessary to </a:t>
            </a:r>
            <a:br>
              <a:rPr lang="en-US" altLang="ja-JP" sz="4000" b="1" dirty="0">
                <a:latin typeface="Arial" panose="020B0604020202020204" pitchFamily="34" charset="0"/>
                <a:cs typeface="Arial" panose="020B0604020202020204" pitchFamily="34" charset="0"/>
              </a:rPr>
            </a:br>
            <a:r>
              <a:rPr lang="en-US" altLang="ja-JP" sz="4000" b="1" dirty="0">
                <a:latin typeface="Arial" panose="020B0604020202020204" pitchFamily="34" charset="0"/>
                <a:cs typeface="Arial" panose="020B0604020202020204" pitchFamily="34" charset="0"/>
              </a:rPr>
              <a:t>find better solutions for children?</a:t>
            </a:r>
            <a:endParaRPr kumimoji="1" lang="ja-JP" altLang="en-US" sz="4000" b="1" dirty="0">
              <a:latin typeface="Arial" panose="020B0604020202020204" pitchFamily="34" charset="0"/>
              <a:cs typeface="Arial" panose="020B0604020202020204" pitchFamily="34" charset="0"/>
            </a:endParaRPr>
          </a:p>
        </p:txBody>
      </p:sp>
      <p:sp>
        <p:nvSpPr>
          <p:cNvPr id="3" name="テキスト プレースホルダー 2">
            <a:extLst>
              <a:ext uri="{FF2B5EF4-FFF2-40B4-BE49-F238E27FC236}">
                <a16:creationId xmlns:a16="http://schemas.microsoft.com/office/drawing/2014/main" id="{E4B339EB-23DD-9B54-A75D-B5BD23FFDB01}"/>
              </a:ext>
            </a:extLst>
          </p:cNvPr>
          <p:cNvSpPr>
            <a:spLocks noGrp="1"/>
          </p:cNvSpPr>
          <p:nvPr>
            <p:ph type="body" idx="1"/>
          </p:nvPr>
        </p:nvSpPr>
        <p:spPr>
          <a:xfrm>
            <a:off x="523875" y="1679158"/>
            <a:ext cx="11144250" cy="3715725"/>
          </a:xfrm>
        </p:spPr>
        <p:txBody>
          <a:bodyPr/>
          <a:lstStyle/>
          <a:p>
            <a:pPr marL="152396" indent="0">
              <a:buNone/>
            </a:pPr>
            <a:r>
              <a:rPr lang="en-US" altLang="ja-JP" b="1" dirty="0">
                <a:solidFill>
                  <a:schemeClr val="accent4"/>
                </a:solidFill>
                <a:latin typeface="Arial" panose="020B0604020202020204" pitchFamily="34" charset="0"/>
                <a:cs typeface="Arial" panose="020B0604020202020204" pitchFamily="34" charset="0"/>
              </a:rPr>
              <a:t>-Increase family court resources. </a:t>
            </a:r>
          </a:p>
          <a:p>
            <a:pPr marL="152396" indent="0">
              <a:buNone/>
            </a:pPr>
            <a:r>
              <a:rPr lang="en-US" altLang="ja-JP" sz="2000" dirty="0">
                <a:latin typeface="Arial" panose="020B0604020202020204" pitchFamily="34" charset="0"/>
                <a:cs typeface="Arial" panose="020B0604020202020204" pitchFamily="34" charset="0"/>
              </a:rPr>
              <a:t>This will help deal with the possible increase in custody cases. </a:t>
            </a:r>
          </a:p>
          <a:p>
            <a:pPr marL="152396" indent="0">
              <a:buNone/>
            </a:pPr>
            <a:r>
              <a:rPr lang="en-US" altLang="ja-JP" sz="2000" dirty="0">
                <a:latin typeface="Arial" panose="020B0604020202020204" pitchFamily="34" charset="0"/>
                <a:cs typeface="Arial" panose="020B0604020202020204" pitchFamily="34" charset="0"/>
              </a:rPr>
              <a:t>There should be no delay for child cases.</a:t>
            </a:r>
          </a:p>
          <a:p>
            <a:pPr marL="152396" indent="0">
              <a:buNone/>
            </a:pPr>
            <a:r>
              <a:rPr lang="en-US" altLang="ja-JP" b="1" dirty="0">
                <a:solidFill>
                  <a:schemeClr val="accent4"/>
                </a:solidFill>
                <a:latin typeface="Arial" panose="020B0604020202020204" pitchFamily="34" charset="0"/>
                <a:cs typeface="Arial" panose="020B0604020202020204" pitchFamily="34" charset="0"/>
              </a:rPr>
              <a:t>-Develop</a:t>
            </a:r>
            <a:r>
              <a:rPr kumimoji="1" lang="en-US" altLang="ja-JP" b="1" dirty="0">
                <a:solidFill>
                  <a:schemeClr val="accent4"/>
                </a:solidFill>
                <a:latin typeface="Arial" panose="020B0604020202020204" pitchFamily="34" charset="0"/>
                <a:cs typeface="Arial" panose="020B0604020202020204" pitchFamily="34" charset="0"/>
              </a:rPr>
              <a:t> social infrastructure and systemic collaboration</a:t>
            </a:r>
          </a:p>
          <a:p>
            <a:pPr marL="152396" indent="0">
              <a:buNone/>
            </a:pPr>
            <a:r>
              <a:rPr lang="en-US" altLang="ja-JP"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Education and consultation for divorcing parents, Domestic violence support,</a:t>
            </a:r>
          </a:p>
          <a:p>
            <a:pPr marL="152396" indent="0">
              <a:buNone/>
            </a:pPr>
            <a:r>
              <a:rPr lang="en-US" altLang="ja-JP" sz="2000" dirty="0">
                <a:latin typeface="Arial" panose="020B0604020202020204" pitchFamily="34" charset="0"/>
                <a:cs typeface="Arial" panose="020B0604020202020204" pitchFamily="34" charset="0"/>
              </a:rPr>
              <a:t> Visitation support, Mental health support, etc. should be provided in the community. </a:t>
            </a:r>
          </a:p>
          <a:p>
            <a:pPr marL="152396" indent="0">
              <a:buNone/>
            </a:pPr>
            <a:r>
              <a:rPr lang="en-US" altLang="ja-JP" sz="2000" dirty="0">
                <a:latin typeface="Arial" panose="020B0604020202020204" pitchFamily="34" charset="0"/>
                <a:cs typeface="Arial" panose="020B0604020202020204" pitchFamily="34" charset="0"/>
              </a:rPr>
              <a:t> Courts need to collaborate more with social services for families and children.</a:t>
            </a:r>
            <a:endParaRPr lang="en-US" altLang="ja-JP" b="1" dirty="0">
              <a:latin typeface="Arial" panose="020B0604020202020204" pitchFamily="34" charset="0"/>
              <a:cs typeface="Arial" panose="020B0604020202020204" pitchFamily="34" charset="0"/>
            </a:endParaRPr>
          </a:p>
          <a:p>
            <a:pPr marL="152396" indent="0">
              <a:buNone/>
            </a:pPr>
            <a:r>
              <a:rPr lang="en-US" altLang="ja-JP" b="1" dirty="0">
                <a:solidFill>
                  <a:schemeClr val="accent4"/>
                </a:solidFill>
                <a:latin typeface="Arial" panose="020B0604020202020204" pitchFamily="34" charset="0"/>
                <a:cs typeface="Arial" panose="020B0604020202020204" pitchFamily="34" charset="0"/>
              </a:rPr>
              <a:t>-Effective </a:t>
            </a:r>
            <a:r>
              <a:rPr kumimoji="1" lang="en-US" altLang="ja-JP" b="1" dirty="0">
                <a:solidFill>
                  <a:schemeClr val="accent4"/>
                </a:solidFill>
                <a:latin typeface="Arial" panose="020B0604020202020204" pitchFamily="34" charset="0"/>
                <a:cs typeface="Arial" panose="020B0604020202020204" pitchFamily="34" charset="0"/>
              </a:rPr>
              <a:t>child advocacy and child participation</a:t>
            </a:r>
          </a:p>
          <a:p>
            <a:pPr marL="152396" indent="0">
              <a:buNone/>
            </a:pPr>
            <a:r>
              <a:rPr lang="en-US" altLang="ja-JP" sz="2000" dirty="0">
                <a:latin typeface="Arial" panose="020B0604020202020204" pitchFamily="34" charset="0"/>
                <a:cs typeface="Arial" panose="020B0604020202020204" pitchFamily="34" charset="0"/>
              </a:rPr>
              <a:t>Respect children’s autonomy and their opinions on their parenting arrangement. </a:t>
            </a:r>
          </a:p>
          <a:p>
            <a:pPr marL="152396" indent="0">
              <a:buNone/>
            </a:pPr>
            <a:r>
              <a:rPr lang="en-US" altLang="ja-JP" sz="2000" dirty="0">
                <a:latin typeface="Arial" panose="020B0604020202020204" pitchFamily="34" charset="0"/>
                <a:cs typeface="Arial" panose="020B0604020202020204" pitchFamily="34" charset="0"/>
              </a:rPr>
              <a:t>Family court should become more child-friendly and facilitate children's access to justice.     </a:t>
            </a:r>
            <a:endParaRPr kumimoji="1" lang="ja-JP" altLang="en-US" sz="24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9C928C19-249C-1821-53B0-926BBB505288}"/>
              </a:ext>
            </a:extLst>
          </p:cNvPr>
          <p:cNvSpPr>
            <a:spLocks noGrp="1"/>
          </p:cNvSpPr>
          <p:nvPr>
            <p:ph type="sldNum" idx="12"/>
          </p:nvPr>
        </p:nvSpPr>
        <p:spPr>
          <a:xfrm>
            <a:off x="10864175" y="6267274"/>
            <a:ext cx="731600" cy="403600"/>
          </a:xfrm>
        </p:spPr>
        <p:txBody>
          <a:bodyPr/>
          <a:lstStyle/>
          <a:p>
            <a:pPr algn="ctr"/>
            <a:fld id="{00000000-1234-1234-1234-123412341234}" type="slidenum">
              <a:rPr lang="en" sz="2400" smtClean="0"/>
              <a:pPr algn="ctr"/>
              <a:t>37</a:t>
            </a:fld>
            <a:endParaRPr lang="en" sz="1600" dirty="0"/>
          </a:p>
        </p:txBody>
      </p:sp>
    </p:spTree>
    <p:extLst>
      <p:ext uri="{BB962C8B-B14F-4D97-AF65-F5344CB8AC3E}">
        <p14:creationId xmlns:p14="http://schemas.microsoft.com/office/powerpoint/2010/main" val="2820228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9200BE3-4021-F8DA-F34A-CCFC7769B17D}"/>
              </a:ext>
            </a:extLst>
          </p:cNvPr>
          <p:cNvSpPr>
            <a:spLocks noGrp="1"/>
          </p:cNvSpPr>
          <p:nvPr>
            <p:ph type="title"/>
          </p:nvPr>
        </p:nvSpPr>
        <p:spPr>
          <a:xfrm>
            <a:off x="838200" y="957263"/>
            <a:ext cx="10515600" cy="2852737"/>
          </a:xfrm>
        </p:spPr>
        <p:txBody>
          <a:bodyPr/>
          <a:lstStyle/>
          <a:p>
            <a:pPr algn="ctr"/>
            <a:r>
              <a:rPr lang="en-US" altLang="ja-JP" b="1" dirty="0">
                <a:latin typeface="Arial" panose="020B0604020202020204" pitchFamily="34" charset="0"/>
                <a:cs typeface="Arial" panose="020B0604020202020204" pitchFamily="34" charset="0"/>
              </a:rPr>
              <a:t>Thank you for listening!</a:t>
            </a:r>
            <a:endParaRPr lang="ja-JP" altLang="en-US" b="1" dirty="0">
              <a:latin typeface="Arial" panose="020B0604020202020204" pitchFamily="34" charset="0"/>
              <a:cs typeface="Arial" panose="020B0604020202020204" pitchFamily="34" charset="0"/>
            </a:endParaRPr>
          </a:p>
        </p:txBody>
      </p:sp>
      <p:sp>
        <p:nvSpPr>
          <p:cNvPr id="5" name="テキスト プレースホルダー 4">
            <a:extLst>
              <a:ext uri="{FF2B5EF4-FFF2-40B4-BE49-F238E27FC236}">
                <a16:creationId xmlns:a16="http://schemas.microsoft.com/office/drawing/2014/main" id="{9C251B18-55C1-515C-72B4-B36C74AF6A96}"/>
              </a:ext>
            </a:extLst>
          </p:cNvPr>
          <p:cNvSpPr>
            <a:spLocks noGrp="1"/>
          </p:cNvSpPr>
          <p:nvPr>
            <p:ph type="body" idx="1"/>
          </p:nvPr>
        </p:nvSpPr>
        <p:spPr/>
        <p:txBody>
          <a:bodyPr/>
          <a:lstStyle/>
          <a:p>
            <a:endParaRPr lang="ja-JP" altLang="en-US" dirty="0"/>
          </a:p>
        </p:txBody>
      </p:sp>
      <p:sp>
        <p:nvSpPr>
          <p:cNvPr id="2" name="スライド番号プレースホルダー 1">
            <a:extLst>
              <a:ext uri="{FF2B5EF4-FFF2-40B4-BE49-F238E27FC236}">
                <a16:creationId xmlns:a16="http://schemas.microsoft.com/office/drawing/2014/main" id="{37B2C1CB-0B10-7DF5-DB6B-341BF2C7F2D8}"/>
              </a:ext>
            </a:extLst>
          </p:cNvPr>
          <p:cNvSpPr>
            <a:spLocks noGrp="1"/>
          </p:cNvSpPr>
          <p:nvPr>
            <p:ph type="sldNum" sz="quarter" idx="12"/>
          </p:nvPr>
        </p:nvSpPr>
        <p:spPr/>
        <p:txBody>
          <a:bodyPr/>
          <a:lstStyle/>
          <a:p>
            <a:fld id="{9B11AFDF-7658-46F0-AE42-1E1E39214057}" type="slidenum">
              <a:rPr kumimoji="1" lang="ja-JP" altLang="en-US" sz="2400" smtClean="0"/>
              <a:t>38</a:t>
            </a:fld>
            <a:endParaRPr kumimoji="1" lang="ja-JP" altLang="en-US" sz="4000" dirty="0"/>
          </a:p>
        </p:txBody>
      </p:sp>
    </p:spTree>
    <p:extLst>
      <p:ext uri="{BB962C8B-B14F-4D97-AF65-F5344CB8AC3E}">
        <p14:creationId xmlns:p14="http://schemas.microsoft.com/office/powerpoint/2010/main" val="4183951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2A91E1-17FF-92A6-7DA7-195CDD49400A}"/>
              </a:ext>
            </a:extLst>
          </p:cNvPr>
          <p:cNvSpPr>
            <a:spLocks noGrp="1"/>
          </p:cNvSpPr>
          <p:nvPr>
            <p:ph type="title"/>
          </p:nvPr>
        </p:nvSpPr>
        <p:spPr>
          <a:xfrm>
            <a:off x="752476" y="435249"/>
            <a:ext cx="7364800" cy="637200"/>
          </a:xfrm>
        </p:spPr>
        <p:txBody>
          <a:bodyPr/>
          <a:lstStyle/>
          <a:p>
            <a:r>
              <a:rPr kumimoji="1" lang="en-US" altLang="ja-JP" sz="3600" dirty="0"/>
              <a:t> </a:t>
            </a:r>
            <a:r>
              <a:rPr kumimoji="1" lang="en-US" altLang="ja-JP" sz="3600" b="1" dirty="0"/>
              <a:t>References</a:t>
            </a:r>
            <a:endParaRPr kumimoji="1" lang="ja-JP" altLang="en-US" sz="3600" b="1" dirty="0"/>
          </a:p>
        </p:txBody>
      </p:sp>
      <p:sp>
        <p:nvSpPr>
          <p:cNvPr id="3" name="テキスト プレースホルダー 2">
            <a:extLst>
              <a:ext uri="{FF2B5EF4-FFF2-40B4-BE49-F238E27FC236}">
                <a16:creationId xmlns:a16="http://schemas.microsoft.com/office/drawing/2014/main" id="{B5326F8B-7473-0679-2B31-2BCEE59A2E9B}"/>
              </a:ext>
            </a:extLst>
          </p:cNvPr>
          <p:cNvSpPr>
            <a:spLocks noGrp="1"/>
          </p:cNvSpPr>
          <p:nvPr>
            <p:ph type="body" idx="1"/>
          </p:nvPr>
        </p:nvSpPr>
        <p:spPr>
          <a:xfrm>
            <a:off x="504825" y="1072449"/>
            <a:ext cx="10972800" cy="5434725"/>
          </a:xfrm>
        </p:spPr>
        <p:txBody>
          <a:bodyPr/>
          <a:lstStyle/>
          <a:p>
            <a:pPr marL="152396" indent="0">
              <a:buNone/>
            </a:pPr>
            <a:r>
              <a:rPr kumimoji="1" lang="en-US" altLang="ja-JP" sz="1800" dirty="0">
                <a:latin typeface="+mj-lt"/>
              </a:rPr>
              <a:t> </a:t>
            </a:r>
          </a:p>
          <a:p>
            <a:pPr marL="152396" indent="0">
              <a:buNone/>
            </a:pPr>
            <a:endParaRPr kumimoji="1" lang="en-US" altLang="ja-JP" sz="1800" dirty="0">
              <a:latin typeface="+mj-lt"/>
            </a:endParaRPr>
          </a:p>
          <a:p>
            <a:pPr marL="152396" indent="0">
              <a:buNone/>
            </a:pPr>
            <a:endParaRPr kumimoji="1" lang="ja-JP" altLang="en-US" dirty="0"/>
          </a:p>
        </p:txBody>
      </p:sp>
      <p:sp>
        <p:nvSpPr>
          <p:cNvPr id="4" name="スライド番号プレースホルダー 3">
            <a:extLst>
              <a:ext uri="{FF2B5EF4-FFF2-40B4-BE49-F238E27FC236}">
                <a16:creationId xmlns:a16="http://schemas.microsoft.com/office/drawing/2014/main" id="{8FD65ECE-FF60-8BDF-2BFA-75C830FCC15D}"/>
              </a:ext>
            </a:extLst>
          </p:cNvPr>
          <p:cNvSpPr>
            <a:spLocks noGrp="1"/>
          </p:cNvSpPr>
          <p:nvPr>
            <p:ph type="sldNum" idx="12"/>
          </p:nvPr>
        </p:nvSpPr>
        <p:spPr>
          <a:xfrm>
            <a:off x="11111825" y="6305374"/>
            <a:ext cx="731600" cy="403600"/>
          </a:xfrm>
        </p:spPr>
        <p:txBody>
          <a:bodyPr/>
          <a:lstStyle/>
          <a:p>
            <a:pPr algn="ctr"/>
            <a:fld id="{00000000-1234-1234-1234-123412341234}" type="slidenum">
              <a:rPr lang="en" sz="2400" smtClean="0"/>
              <a:pPr algn="ctr"/>
              <a:t>39</a:t>
            </a:fld>
            <a:endParaRPr lang="en" sz="2400" dirty="0"/>
          </a:p>
        </p:txBody>
      </p:sp>
      <p:sp>
        <p:nvSpPr>
          <p:cNvPr id="6" name="テキスト ボックス 5">
            <a:extLst>
              <a:ext uri="{FF2B5EF4-FFF2-40B4-BE49-F238E27FC236}">
                <a16:creationId xmlns:a16="http://schemas.microsoft.com/office/drawing/2014/main" id="{EB8D2D41-66C3-6BB6-A6FE-C777B5161BEF}"/>
              </a:ext>
            </a:extLst>
          </p:cNvPr>
          <p:cNvSpPr txBox="1"/>
          <p:nvPr/>
        </p:nvSpPr>
        <p:spPr>
          <a:xfrm>
            <a:off x="714375" y="1072449"/>
            <a:ext cx="10201852" cy="5632311"/>
          </a:xfrm>
          <a:prstGeom prst="rect">
            <a:avLst/>
          </a:prstGeom>
          <a:noFill/>
        </p:spPr>
        <p:txBody>
          <a:bodyPr wrap="square">
            <a:spAutoFit/>
          </a:bodyPr>
          <a:lstStyle/>
          <a:p>
            <a:pPr marL="152396" indent="0">
              <a:buNone/>
            </a:pPr>
            <a:r>
              <a:rPr lang="en-US" altLang="ja-JP" dirty="0">
                <a:latin typeface="Arial" panose="020B0604020202020204" pitchFamily="34" charset="0"/>
                <a:cs typeface="Arial" panose="020B0604020202020204" pitchFamily="34" charset="0"/>
              </a:rPr>
              <a:t>Courts in Japan Website, </a:t>
            </a:r>
            <a:r>
              <a:rPr lang="en-US" altLang="ja-JP" dirty="0">
                <a:latin typeface="Arial" panose="020B0604020202020204" pitchFamily="34" charset="0"/>
                <a:cs typeface="Arial" panose="020B0604020202020204" pitchFamily="34" charset="0"/>
                <a:hlinkClick r:id="rId3"/>
              </a:rPr>
              <a:t>https://www.courts.go.jp/index.html</a:t>
            </a:r>
            <a:r>
              <a:rPr lang="en-US" altLang="ja-JP" dirty="0">
                <a:latin typeface="Arial" panose="020B0604020202020204" pitchFamily="34" charset="0"/>
                <a:cs typeface="Arial" panose="020B0604020202020204" pitchFamily="34" charset="0"/>
              </a:rPr>
              <a:t>  </a:t>
            </a:r>
          </a:p>
          <a:p>
            <a:pPr marL="152396" marR="0" lvl="0" indent="0" algn="l" defTabSz="9144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Harada, A. (2019) “Family Reorganization in the Japanese Family Conciliation System: Resolving Divorce Disputes Involving Minor Children,” </a:t>
            </a:r>
            <a:r>
              <a:rPr kumimoji="0" lang="en-US" altLang="ja-JP" b="0" i="1"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International Journal of Law, Policy and the Family</a:t>
            </a:r>
            <a:r>
              <a:rPr kumimoji="0" lang="en-US" altLang="ja-JP"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33(1), 75-103. </a:t>
            </a:r>
            <a:r>
              <a:rPr kumimoji="0" lang="en-US" altLang="ja-JP"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hlinkClick r:id="rId4"/>
              </a:rPr>
              <a:t>https://doi.org/10.1093/lawfam/eby019</a:t>
            </a:r>
            <a:r>
              <a:rPr kumimoji="0" lang="en-US" altLang="ja-JP"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a:t>
            </a:r>
          </a:p>
          <a:p>
            <a:pPr marL="152396" marR="0" lvl="0" indent="0" algn="l" defTabSz="9144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Harada, A. (2021) “Child Custody Disputes in Japan: A Cultural and Institutional Perspective” Japanese Studies Association of Australia (JSAA) 2021 Conference, The University of Queensland and online. October  1 , 2021. </a:t>
            </a:r>
          </a:p>
          <a:p>
            <a:pPr marL="152396" marR="0" lvl="0" indent="0" algn="l" defTabSz="9144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hlinkClick r:id="rId5"/>
              </a:rPr>
              <a:t>https://www.researchgate.net/publication/367125508_Child_Custody_Disputes_in_Japan_A_Cultural_and_Institutional_Perspective</a:t>
            </a:r>
            <a:endParaRPr kumimoji="0" lang="en-US" altLang="ja-JP"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152396" indent="0">
              <a:buNone/>
            </a:pPr>
            <a:r>
              <a:rPr lang="en-US" altLang="ja-JP" dirty="0">
                <a:latin typeface="Arial" panose="020B0604020202020204" pitchFamily="34" charset="0"/>
                <a:cs typeface="Arial" panose="020B0604020202020204" pitchFamily="34" charset="0"/>
              </a:rPr>
              <a:t>Harada, A. (2023) “How can lawyers contribute to the children’s rights to be heard? Emerging practices of the Children’s Representatives in Japanese family court proceedings” International Society of Family Law World Conference 2023.7.14, Antwerp, Belgium. </a:t>
            </a:r>
            <a:r>
              <a:rPr lang="en-US" altLang="ja-JP" dirty="0">
                <a:latin typeface="Arial" panose="020B0604020202020204" pitchFamily="34" charset="0"/>
                <a:cs typeface="Arial" panose="020B0604020202020204" pitchFamily="34" charset="0"/>
                <a:hlinkClick r:id="rId6"/>
              </a:rPr>
              <a:t>https://www.researchgate.net/publication/372346144_How_can_lawyers_contribute_to_the_children's_rights_to_be_heard_Emerging_practices_of_the_Children's_Representatives_in_Japanese_family_court_proceedings</a:t>
            </a:r>
            <a:endParaRPr lang="en-US" altLang="ja-JP" dirty="0">
              <a:latin typeface="Arial" panose="020B0604020202020204" pitchFamily="34" charset="0"/>
              <a:cs typeface="Arial" panose="020B0604020202020204" pitchFamily="34" charset="0"/>
            </a:endParaRPr>
          </a:p>
          <a:p>
            <a:pPr marL="152396" marR="0" lvl="0" indent="0" algn="l" defTabSz="9144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Harada, A. (2023) </a:t>
            </a:r>
            <a:r>
              <a:rPr kumimoji="0" lang="en-US" altLang="ja-JP" b="0" i="1"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Protection of the Children’s Right to Be Heard: Children’s Rights in the Family Justice System.</a:t>
            </a:r>
            <a:r>
              <a:rPr kumimoji="0" lang="en-US" altLang="ja-JP"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0" lang="en-US" altLang="ja-JP" b="0" i="0" u="none" strike="noStrike" kern="1200" cap="none" spc="0" normalizeH="0" baseline="0" noProof="0" dirty="0" err="1">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Shinzansha</a:t>
            </a:r>
            <a:r>
              <a:rPr kumimoji="0" lang="en-US" altLang="ja-JP"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Publisher Co., Ltd.</a:t>
            </a:r>
          </a:p>
          <a:p>
            <a:pPr marL="152396" indent="0">
              <a:buNone/>
            </a:pPr>
            <a:endParaRPr lang="en-US" altLang="ja-JP" dirty="0">
              <a:latin typeface="Arial" panose="020B0604020202020204" pitchFamily="34" charset="0"/>
              <a:cs typeface="Arial" panose="020B0604020202020204" pitchFamily="34" charset="0"/>
            </a:endParaRPr>
          </a:p>
          <a:p>
            <a:pPr marL="152396" indent="0">
              <a:buNone/>
            </a:pPr>
            <a:endParaRPr lang="en-US" altLang="ja-JP" dirty="0">
              <a:latin typeface="Arial" panose="020B0604020202020204" pitchFamily="34" charset="0"/>
              <a:cs typeface="Arial" panose="020B0604020202020204" pitchFamily="34" charset="0"/>
            </a:endParaRPr>
          </a:p>
          <a:p>
            <a:pPr marL="152396" indent="0">
              <a:buNone/>
            </a:pPr>
            <a:r>
              <a:rPr lang="en-US" altLang="ja-JP"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11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17C495C-E1C4-0F49-FF47-E3899E494FA7}"/>
              </a:ext>
            </a:extLst>
          </p:cNvPr>
          <p:cNvSpPr>
            <a:spLocks noGrp="1"/>
          </p:cNvSpPr>
          <p:nvPr>
            <p:ph type="title"/>
          </p:nvPr>
        </p:nvSpPr>
        <p:spPr>
          <a:xfrm>
            <a:off x="281978" y="273050"/>
            <a:ext cx="10515600" cy="1325563"/>
          </a:xfrm>
        </p:spPr>
        <p:txBody>
          <a:bodyPr>
            <a:normAutofit/>
          </a:bodyPr>
          <a:lstStyle/>
          <a:p>
            <a:r>
              <a:rPr lang="en-US" altLang="ja-JP" sz="2400" b="1" dirty="0">
                <a:latin typeface="Arial" panose="020B0604020202020204" pitchFamily="34" charset="0"/>
                <a:cs typeface="Arial" panose="020B0604020202020204" pitchFamily="34" charset="0"/>
              </a:rPr>
              <a:t>The Basics of the Family Court</a:t>
            </a:r>
            <a:endParaRPr lang="ja-JP" altLang="en-US" sz="2400" b="1" dirty="0">
              <a:latin typeface="Arial" panose="020B0604020202020204" pitchFamily="34" charset="0"/>
              <a:cs typeface="Arial" panose="020B0604020202020204" pitchFamily="34" charset="0"/>
            </a:endParaRPr>
          </a:p>
        </p:txBody>
      </p:sp>
      <p:sp>
        <p:nvSpPr>
          <p:cNvPr id="6" name="コンテンツ プレースホルダー 5">
            <a:extLst>
              <a:ext uri="{FF2B5EF4-FFF2-40B4-BE49-F238E27FC236}">
                <a16:creationId xmlns:a16="http://schemas.microsoft.com/office/drawing/2014/main" id="{35EC69F8-A22A-C32D-534E-3E8D19D6E4EC}"/>
              </a:ext>
            </a:extLst>
          </p:cNvPr>
          <p:cNvSpPr>
            <a:spLocks noGrp="1"/>
          </p:cNvSpPr>
          <p:nvPr>
            <p:ph idx="1"/>
          </p:nvPr>
        </p:nvSpPr>
        <p:spPr>
          <a:xfrm>
            <a:off x="281978" y="1447799"/>
            <a:ext cx="5669371" cy="5208723"/>
          </a:xfrm>
        </p:spPr>
        <p:txBody>
          <a:bodyPr>
            <a:normAutofit/>
          </a:bodyPr>
          <a:lstStyle/>
          <a:p>
            <a:pPr marL="0" indent="0">
              <a:buNone/>
            </a:pPr>
            <a:r>
              <a:rPr lang="en-US" altLang="ja-JP" sz="2400" dirty="0">
                <a:latin typeface="Arial" panose="020B0604020202020204" pitchFamily="34" charset="0"/>
                <a:cs typeface="Arial" panose="020B0604020202020204" pitchFamily="34" charset="0"/>
              </a:rPr>
              <a:t>-Established on 1 January 1949</a:t>
            </a:r>
          </a:p>
          <a:p>
            <a:pPr marL="0" indent="0">
              <a:buNone/>
            </a:pPr>
            <a:r>
              <a:rPr lang="en-US" altLang="ja-JP" sz="2400" dirty="0">
                <a:latin typeface="Arial" panose="020B0604020202020204" pitchFamily="34" charset="0"/>
                <a:cs typeface="Arial" panose="020B0604020202020204" pitchFamily="34" charset="0"/>
              </a:rPr>
              <a:t>-Goal: resolving family issues and rehabilitating juveniles. </a:t>
            </a:r>
          </a:p>
          <a:p>
            <a:pPr marL="0" indent="0">
              <a:buNone/>
            </a:pPr>
            <a:r>
              <a:rPr lang="en-US" altLang="ja-JP" sz="2400" b="1" dirty="0">
                <a:solidFill>
                  <a:schemeClr val="accent5"/>
                </a:solidFill>
                <a:latin typeface="Arial" panose="020B0604020202020204" pitchFamily="34" charset="0"/>
                <a:cs typeface="Arial" panose="020B0604020202020204" pitchFamily="34" charset="0"/>
              </a:rPr>
              <a:t>“Peace for families, hope for children”</a:t>
            </a:r>
          </a:p>
          <a:p>
            <a:pPr marL="0" indent="0">
              <a:buNone/>
            </a:pPr>
            <a:r>
              <a:rPr lang="en-US" altLang="ja-JP" sz="2400" dirty="0">
                <a:latin typeface="Arial" panose="020B0604020202020204" pitchFamily="34" charset="0"/>
                <a:cs typeface="Arial" panose="020B0604020202020204" pitchFamily="34" charset="0"/>
              </a:rPr>
              <a:t>-There are 50 main family courts in all 47 prefectures (Hokkaido has four)  with their 280 local branches.</a:t>
            </a:r>
          </a:p>
          <a:p>
            <a:pPr marL="0" indent="0">
              <a:buNone/>
            </a:pP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In 2022, family courts received</a:t>
            </a:r>
          </a:p>
          <a:p>
            <a:pPr marL="542925" indent="0">
              <a:buNone/>
            </a:pPr>
            <a:r>
              <a:rPr lang="en-US" altLang="ja-JP" sz="2400" dirty="0">
                <a:latin typeface="Arial" panose="020B0604020202020204" pitchFamily="34" charset="0"/>
                <a:cs typeface="Arial" panose="020B0604020202020204" pitchFamily="34" charset="0"/>
              </a:rPr>
              <a:t>-1,147,813 new family cases</a:t>
            </a:r>
          </a:p>
          <a:p>
            <a:pPr marL="542925" indent="0">
              <a:buNone/>
            </a:pPr>
            <a:r>
              <a:rPr lang="en-US" altLang="ja-JP" sz="2400" dirty="0">
                <a:latin typeface="Arial" panose="020B0604020202020204" pitchFamily="34" charset="0"/>
                <a:cs typeface="Arial" panose="020B0604020202020204" pitchFamily="34" charset="0"/>
              </a:rPr>
              <a:t>-45,740 new juvenile cases</a:t>
            </a:r>
          </a:p>
          <a:p>
            <a:pPr marL="0" indent="0">
              <a:buNone/>
            </a:pPr>
            <a:r>
              <a:rPr lang="pt-BR" altLang="ja-JP" sz="2400" dirty="0">
                <a:latin typeface="Arial" panose="020B0604020202020204" pitchFamily="34" charset="0"/>
                <a:cs typeface="Arial" panose="020B0604020202020204" pitchFamily="34" charset="0"/>
              </a:rPr>
              <a:t>       【Courts in Japan website 】</a:t>
            </a:r>
          </a:p>
          <a:p>
            <a:pPr marL="0" indent="0">
              <a:buNone/>
            </a:pPr>
            <a:endParaRPr lang="ja-JP" altLang="en-US" sz="2400" dirty="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A3129DD0-2C11-9FB0-53D6-A1EB24208976}"/>
              </a:ext>
            </a:extLst>
          </p:cNvPr>
          <p:cNvSpPr>
            <a:spLocks noGrp="1"/>
          </p:cNvSpPr>
          <p:nvPr>
            <p:ph type="sldNum" sz="quarter" idx="12"/>
          </p:nvPr>
        </p:nvSpPr>
        <p:spPr>
          <a:xfrm>
            <a:off x="3905250" y="6219825"/>
            <a:ext cx="2743200" cy="365125"/>
          </a:xfrm>
        </p:spPr>
        <p:txBody>
          <a:bodyPr/>
          <a:lstStyle/>
          <a:p>
            <a:fld id="{9B11AFDF-7658-46F0-AE42-1E1E39214057}" type="slidenum">
              <a:rPr kumimoji="1" lang="ja-JP" altLang="en-US" sz="2400" smtClean="0">
                <a:latin typeface="Arial" panose="020B0604020202020204" pitchFamily="34" charset="0"/>
                <a:cs typeface="Arial" panose="020B0604020202020204" pitchFamily="34" charset="0"/>
              </a:rPr>
              <a:t>4</a:t>
            </a:fld>
            <a:endParaRPr kumimoji="1" lang="ja-JP" altLang="en-US" sz="2400" dirty="0">
              <a:latin typeface="Arial" panose="020B0604020202020204" pitchFamily="34" charset="0"/>
              <a:cs typeface="Arial" panose="020B0604020202020204" pitchFamily="34" charset="0"/>
            </a:endParaRPr>
          </a:p>
        </p:txBody>
      </p:sp>
      <p:pic>
        <p:nvPicPr>
          <p:cNvPr id="1032" name="Picture 8" descr="地図：全国の裁判所の配置と管轄区域を示す地図">
            <a:extLst>
              <a:ext uri="{FF2B5EF4-FFF2-40B4-BE49-F238E27FC236}">
                <a16:creationId xmlns:a16="http://schemas.microsoft.com/office/drawing/2014/main" id="{D2B91619-C62A-83CD-C53E-461FD5A1BE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93" t="8942" r="4621" b="12226"/>
          <a:stretch>
            <a:fillRect/>
          </a:stretch>
        </p:blipFill>
        <p:spPr bwMode="auto">
          <a:xfrm>
            <a:off x="6096000" y="-66436"/>
            <a:ext cx="6095999" cy="710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97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255B5BE-DA72-BA9F-6597-2DAAF4A82C7D}"/>
              </a:ext>
            </a:extLst>
          </p:cNvPr>
          <p:cNvSpPr>
            <a:spLocks noGrp="1"/>
          </p:cNvSpPr>
          <p:nvPr>
            <p:ph type="body" idx="1"/>
          </p:nvPr>
        </p:nvSpPr>
        <p:spPr>
          <a:xfrm>
            <a:off x="751562" y="538619"/>
            <a:ext cx="10054984" cy="4737741"/>
          </a:xfrm>
        </p:spPr>
        <p:txBody>
          <a:bodyPr/>
          <a:lstStyle/>
          <a:p>
            <a:pPr marL="152396" indent="0" algn="just">
              <a:buNone/>
            </a:pPr>
            <a:r>
              <a:rPr kumimoji="1" lang="en-US" altLang="ja-JP" sz="1800" dirty="0" err="1">
                <a:latin typeface="Arial" panose="020B0604020202020204" pitchFamily="34" charset="0"/>
                <a:cs typeface="Arial" panose="020B0604020202020204" pitchFamily="34" charset="0"/>
              </a:rPr>
              <a:t>Liefaard</a:t>
            </a:r>
            <a:r>
              <a:rPr kumimoji="1" lang="en-US" altLang="ja-JP" sz="1800" dirty="0">
                <a:latin typeface="Arial" panose="020B0604020202020204" pitchFamily="34" charset="0"/>
                <a:cs typeface="Arial" panose="020B0604020202020204" pitchFamily="34" charset="0"/>
              </a:rPr>
              <a:t>, T. (2019) “Access to Justice for Children: Towards a Specific Research and Implementation Agenda” </a:t>
            </a:r>
            <a:r>
              <a:rPr kumimoji="1" lang="en-US" altLang="ja-JP" sz="1800" i="1" dirty="0">
                <a:latin typeface="Arial" panose="020B0604020202020204" pitchFamily="34" charset="0"/>
                <a:cs typeface="Arial" panose="020B0604020202020204" pitchFamily="34" charset="0"/>
              </a:rPr>
              <a:t>The International Journal of Children's Rights</a:t>
            </a:r>
            <a:r>
              <a:rPr kumimoji="1" lang="en-US" altLang="ja-JP" sz="1800" dirty="0">
                <a:latin typeface="Arial" panose="020B0604020202020204" pitchFamily="34" charset="0"/>
                <a:cs typeface="Arial" panose="020B0604020202020204" pitchFamily="34" charset="0"/>
              </a:rPr>
              <a:t>, 27(2), 195-227. </a:t>
            </a:r>
            <a:r>
              <a:rPr kumimoji="1" lang="en-US" altLang="ja-JP" sz="1800" dirty="0">
                <a:latin typeface="Arial" panose="020B0604020202020204" pitchFamily="34" charset="0"/>
                <a:cs typeface="Arial" panose="020B0604020202020204" pitchFamily="34" charset="0"/>
                <a:hlinkClick r:id="rId3"/>
              </a:rPr>
              <a:t>https://doi.org/10.1163/15718182-02702002</a:t>
            </a:r>
            <a:r>
              <a:rPr kumimoji="1" lang="en-US" altLang="ja-JP" sz="1800" dirty="0">
                <a:latin typeface="Arial" panose="020B0604020202020204" pitchFamily="34" charset="0"/>
                <a:cs typeface="Arial" panose="020B0604020202020204" pitchFamily="34" charset="0"/>
              </a:rPr>
              <a:t> </a:t>
            </a:r>
          </a:p>
          <a:p>
            <a:pPr marL="152396" indent="0" algn="just">
              <a:buNone/>
            </a:pPr>
            <a:r>
              <a:rPr lang="en-US" altLang="ja-JP" sz="1800" dirty="0">
                <a:latin typeface="Arial" panose="020B0604020202020204" pitchFamily="34" charset="0"/>
                <a:cs typeface="Arial" panose="020B0604020202020204" pitchFamily="34" charset="0"/>
              </a:rPr>
              <a:t>Ministry of Health, </a:t>
            </a:r>
            <a:r>
              <a:rPr lang="en-US" altLang="ja-JP" sz="1800" dirty="0" err="1">
                <a:latin typeface="Arial" panose="020B0604020202020204" pitchFamily="34" charset="0"/>
                <a:cs typeface="Arial" panose="020B0604020202020204" pitchFamily="34" charset="0"/>
              </a:rPr>
              <a:t>Labour</a:t>
            </a:r>
            <a:r>
              <a:rPr lang="en-US" altLang="ja-JP" sz="1800" dirty="0">
                <a:latin typeface="Arial" panose="020B0604020202020204" pitchFamily="34" charset="0"/>
                <a:cs typeface="Arial" panose="020B0604020202020204" pitchFamily="34" charset="0"/>
              </a:rPr>
              <a:t> and Welfare, Japan. (2021) </a:t>
            </a:r>
            <a:r>
              <a:rPr lang="en-US" altLang="ja-JP" sz="1800" i="1" dirty="0">
                <a:latin typeface="Arial" panose="020B0604020202020204" pitchFamily="34" charset="0"/>
                <a:cs typeface="Arial" panose="020B0604020202020204" pitchFamily="34" charset="0"/>
              </a:rPr>
              <a:t>Nationwide Survey on Single Parent Household </a:t>
            </a:r>
            <a:r>
              <a:rPr lang="en-US" altLang="ja-JP" sz="1800" dirty="0">
                <a:latin typeface="Arial" panose="020B0604020202020204" pitchFamily="34" charset="0"/>
                <a:cs typeface="Arial" panose="020B0604020202020204" pitchFamily="34" charset="0"/>
              </a:rPr>
              <a:t>(2021). </a:t>
            </a:r>
            <a:r>
              <a:rPr lang="en-US" altLang="ja-JP" sz="1800" dirty="0">
                <a:latin typeface="Arial" panose="020B0604020202020204" pitchFamily="34" charset="0"/>
                <a:cs typeface="Arial" panose="020B0604020202020204" pitchFamily="34" charset="0"/>
                <a:hlinkClick r:id="rId4"/>
              </a:rPr>
              <a:t>https://warp.da.ndl.go.jp/info:ndljp/pid/12862028/www.mhlw.go.jp/stf/seisakunitsuite/bunya/0000188147_00013.html</a:t>
            </a:r>
            <a:r>
              <a:rPr lang="en-US" altLang="ja-JP" sz="1800" dirty="0">
                <a:latin typeface="Arial" panose="020B0604020202020204" pitchFamily="34" charset="0"/>
                <a:cs typeface="Arial" panose="020B0604020202020204" pitchFamily="34" charset="0"/>
              </a:rPr>
              <a:t> </a:t>
            </a:r>
          </a:p>
          <a:p>
            <a:pPr marL="152396" indent="0" algn="just">
              <a:buNone/>
            </a:pPr>
            <a:r>
              <a:rPr lang="en-US" altLang="ja-JP" sz="1800" dirty="0">
                <a:latin typeface="Arial" panose="020B0604020202020204" pitchFamily="34" charset="0"/>
                <a:cs typeface="Arial" panose="020B0604020202020204" pitchFamily="34" charset="0"/>
              </a:rPr>
              <a:t>Ministry of Health, </a:t>
            </a:r>
            <a:r>
              <a:rPr lang="en-US" altLang="ja-JP" sz="1800" dirty="0" err="1">
                <a:latin typeface="Arial" panose="020B0604020202020204" pitchFamily="34" charset="0"/>
                <a:cs typeface="Arial" panose="020B0604020202020204" pitchFamily="34" charset="0"/>
              </a:rPr>
              <a:t>Labour</a:t>
            </a:r>
            <a:r>
              <a:rPr lang="en-US" altLang="ja-JP" sz="1800" dirty="0">
                <a:latin typeface="Arial" panose="020B0604020202020204" pitchFamily="34" charset="0"/>
                <a:cs typeface="Arial" panose="020B0604020202020204" pitchFamily="34" charset="0"/>
              </a:rPr>
              <a:t> and Welfare, Japan. (2022) </a:t>
            </a:r>
            <a:r>
              <a:rPr lang="en-US" altLang="ja-JP" sz="1800" i="1" dirty="0">
                <a:latin typeface="Arial" panose="020B0604020202020204" pitchFamily="34" charset="0"/>
                <a:cs typeface="Arial" panose="020B0604020202020204" pitchFamily="34" charset="0"/>
              </a:rPr>
              <a:t>Overview of the Divorce Statistics, 2020</a:t>
            </a:r>
            <a:r>
              <a:rPr lang="en-US" altLang="ja-JP" sz="1800" dirty="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hlinkClick r:id="rId5"/>
              </a:rPr>
              <a:t>https://www.mhlw.go.jp/toukei/saikin/hw/jinkou/tokusyu/rikon22/dl/suii.pdf</a:t>
            </a:r>
            <a:r>
              <a:rPr lang="en-US" altLang="ja-JP" sz="1800" dirty="0">
                <a:latin typeface="Arial" panose="020B0604020202020204" pitchFamily="34" charset="0"/>
                <a:cs typeface="Arial" panose="020B0604020202020204" pitchFamily="34" charset="0"/>
              </a:rPr>
              <a:t> </a:t>
            </a:r>
          </a:p>
          <a:p>
            <a:pPr marL="152396" indent="0" algn="just">
              <a:buNone/>
            </a:pPr>
            <a:r>
              <a:rPr kumimoji="1" lang="en-US" altLang="ja-JP" sz="1800" dirty="0">
                <a:latin typeface="Arial" panose="020B0604020202020204" pitchFamily="34" charset="0"/>
                <a:cs typeface="Arial" panose="020B0604020202020204" pitchFamily="34" charset="0"/>
              </a:rPr>
              <a:t>Schrama W, Freeman M, Taylor N, Bruning M, eds. (2021) </a:t>
            </a:r>
            <a:r>
              <a:rPr kumimoji="1" lang="en-US" altLang="ja-JP" sz="1800" i="1" dirty="0">
                <a:latin typeface="Arial" panose="020B0604020202020204" pitchFamily="34" charset="0"/>
                <a:cs typeface="Arial" panose="020B0604020202020204" pitchFamily="34" charset="0"/>
              </a:rPr>
              <a:t>International Handbook on Child Participation in Family Law.</a:t>
            </a:r>
            <a:r>
              <a:rPr kumimoji="1" lang="en-US" altLang="ja-JP" sz="1800" dirty="0">
                <a:latin typeface="Arial" panose="020B0604020202020204" pitchFamily="34" charset="0"/>
                <a:cs typeface="Arial" panose="020B0604020202020204" pitchFamily="34" charset="0"/>
              </a:rPr>
              <a:t> </a:t>
            </a:r>
            <a:r>
              <a:rPr kumimoji="1" lang="en-US" altLang="ja-JP" sz="1800" dirty="0" err="1">
                <a:latin typeface="Arial" panose="020B0604020202020204" pitchFamily="34" charset="0"/>
                <a:cs typeface="Arial" panose="020B0604020202020204" pitchFamily="34" charset="0"/>
              </a:rPr>
              <a:t>Intersentia</a:t>
            </a:r>
            <a:r>
              <a:rPr kumimoji="1" lang="en-US" altLang="ja-JP" sz="1800" dirty="0">
                <a:latin typeface="Arial" panose="020B0604020202020204" pitchFamily="34" charset="0"/>
                <a:cs typeface="Arial" panose="020B0604020202020204" pitchFamily="34" charset="0"/>
              </a:rPr>
              <a:t>.</a:t>
            </a:r>
          </a:p>
          <a:p>
            <a:pPr marL="152396" indent="0" algn="just">
              <a:buNone/>
            </a:pPr>
            <a:r>
              <a:rPr kumimoji="1" lang="en-US" altLang="ja-JP" sz="1800" dirty="0">
                <a:latin typeface="Arial" panose="020B0604020202020204" pitchFamily="34" charset="0"/>
                <a:cs typeface="Arial" panose="020B0604020202020204" pitchFamily="34" charset="0"/>
              </a:rPr>
              <a:t>Supreme Court of Japan, </a:t>
            </a:r>
            <a:r>
              <a:rPr kumimoji="1" lang="en-US" altLang="ja-JP" sz="1800" i="1" dirty="0">
                <a:latin typeface="Arial" panose="020B0604020202020204" pitchFamily="34" charset="0"/>
                <a:cs typeface="Arial" panose="020B0604020202020204" pitchFamily="34" charset="0"/>
              </a:rPr>
              <a:t>The Guide to the Family </a:t>
            </a:r>
            <a:r>
              <a:rPr lang="en-US" altLang="ja-JP" sz="1800" i="1" dirty="0">
                <a:latin typeface="Arial" panose="020B0604020202020204" pitchFamily="34" charset="0"/>
                <a:cs typeface="Arial" panose="020B0604020202020204" pitchFamily="34" charset="0"/>
              </a:rPr>
              <a:t>C</a:t>
            </a:r>
            <a:r>
              <a:rPr kumimoji="1" lang="en-US" altLang="ja-JP" sz="1800" i="1" dirty="0">
                <a:latin typeface="Arial" panose="020B0604020202020204" pitchFamily="34" charset="0"/>
                <a:cs typeface="Arial" panose="020B0604020202020204" pitchFamily="34" charset="0"/>
              </a:rPr>
              <a:t>ourts of Japan</a:t>
            </a:r>
            <a:r>
              <a:rPr kumimoji="1" lang="en-US" altLang="ja-JP" sz="1800" dirty="0">
                <a:latin typeface="Arial" panose="020B0604020202020204" pitchFamily="34" charset="0"/>
                <a:cs typeface="Arial" panose="020B0604020202020204" pitchFamily="34" charset="0"/>
              </a:rPr>
              <a:t>, 2023. </a:t>
            </a:r>
            <a:r>
              <a:rPr kumimoji="1" lang="en-US" altLang="ja-JP" sz="1800" dirty="0">
                <a:latin typeface="Arial" panose="020B0604020202020204" pitchFamily="34" charset="0"/>
                <a:cs typeface="Arial" panose="020B0604020202020204" pitchFamily="34" charset="0"/>
                <a:hlinkClick r:id="rId6"/>
              </a:rPr>
              <a:t>https://www.courts.go.jp/english/vc-files/courts-en/Material/Guide_to_the_Family_Court_of_Japan_2023.pdf</a:t>
            </a:r>
            <a:r>
              <a:rPr kumimoji="1" lang="en-US" altLang="ja-JP" sz="1800" dirty="0">
                <a:latin typeface="Arial" panose="020B0604020202020204" pitchFamily="34" charset="0"/>
                <a:cs typeface="Arial" panose="020B0604020202020204" pitchFamily="34" charset="0"/>
              </a:rPr>
              <a:t>   </a:t>
            </a:r>
          </a:p>
          <a:p>
            <a:pPr marL="152396" indent="0" algn="just">
              <a:buNone/>
            </a:pPr>
            <a:r>
              <a:rPr lang="en-US" altLang="ja-JP" sz="1800" dirty="0">
                <a:latin typeface="Arial" panose="020B0604020202020204" pitchFamily="34" charset="0"/>
                <a:cs typeface="Arial" panose="020B0604020202020204" pitchFamily="34" charset="0"/>
              </a:rPr>
              <a:t>The United Nations Committee of the Rights of the Child. (2024) </a:t>
            </a:r>
            <a:r>
              <a:rPr lang="en-US" altLang="ja-JP" sz="1800" i="1" dirty="0">
                <a:latin typeface="Arial" panose="020B0604020202020204" pitchFamily="34" charset="0"/>
                <a:cs typeface="Arial" panose="020B0604020202020204" pitchFamily="34" charset="0"/>
              </a:rPr>
              <a:t>Draft general comment No. 27 on children’s right to access to justice and to an effective remedy</a:t>
            </a:r>
            <a:r>
              <a:rPr lang="en-US" altLang="ja-JP" sz="1800" dirty="0">
                <a:latin typeface="Arial" panose="020B0604020202020204" pitchFamily="34" charset="0"/>
                <a:cs typeface="Arial" panose="020B0604020202020204" pitchFamily="34" charset="0"/>
              </a:rPr>
              <a:t>, 1 February 2024, CRC/C/GC/27,  </a:t>
            </a:r>
            <a:r>
              <a:rPr lang="en-US" altLang="ja-JP" sz="1800" dirty="0">
                <a:latin typeface="Arial" panose="020B0604020202020204" pitchFamily="34" charset="0"/>
                <a:cs typeface="Arial" panose="020B0604020202020204" pitchFamily="34" charset="0"/>
                <a:hlinkClick r:id="rId7"/>
              </a:rPr>
              <a:t>https://www.ohchr.org/en/documents/general-comments-and-recommendations/draft-general-comment-no-27-childrens-right-access</a:t>
            </a:r>
            <a:r>
              <a:rPr lang="en-US" altLang="ja-JP" sz="1800" dirty="0">
                <a:latin typeface="Arial" panose="020B0604020202020204" pitchFamily="34" charset="0"/>
                <a:cs typeface="Arial" panose="020B0604020202020204" pitchFamily="34" charset="0"/>
              </a:rPr>
              <a:t> </a:t>
            </a:r>
          </a:p>
          <a:p>
            <a:pPr marL="152396" indent="0" algn="just">
              <a:buNone/>
            </a:pPr>
            <a:endParaRPr lang="en-US" altLang="ja-JP" sz="1800" dirty="0">
              <a:latin typeface="Arial" panose="020B0604020202020204" pitchFamily="34" charset="0"/>
              <a:cs typeface="Arial" panose="020B0604020202020204" pitchFamily="34" charset="0"/>
            </a:endParaRPr>
          </a:p>
          <a:p>
            <a:pPr marL="152396" indent="0" algn="just">
              <a:buNone/>
            </a:pPr>
            <a:endParaRPr lang="en-US" altLang="ja-JP" sz="1800" dirty="0">
              <a:latin typeface="Arial" panose="020B0604020202020204" pitchFamily="34" charset="0"/>
              <a:cs typeface="Arial" panose="020B0604020202020204" pitchFamily="34" charset="0"/>
            </a:endParaRPr>
          </a:p>
          <a:p>
            <a:pPr marL="152396" indent="0" algn="just">
              <a:buNone/>
            </a:pPr>
            <a:endParaRPr lang="en-US" altLang="ja-JP" sz="1800" dirty="0">
              <a:latin typeface="Arial" panose="020B0604020202020204" pitchFamily="34" charset="0"/>
              <a:cs typeface="Arial" panose="020B0604020202020204" pitchFamily="34" charset="0"/>
            </a:endParaRPr>
          </a:p>
          <a:p>
            <a:pPr marL="152396" indent="0" algn="just">
              <a:buNone/>
            </a:pPr>
            <a:endParaRPr kumimoji="1" lang="ja-JP" altLang="en-US" sz="18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3F505EA5-2C15-FF17-542E-672886C2F873}"/>
              </a:ext>
            </a:extLst>
          </p:cNvPr>
          <p:cNvSpPr>
            <a:spLocks noGrp="1"/>
          </p:cNvSpPr>
          <p:nvPr>
            <p:ph type="sldNum" idx="12"/>
          </p:nvPr>
        </p:nvSpPr>
        <p:spPr>
          <a:xfrm>
            <a:off x="10806546" y="6277843"/>
            <a:ext cx="731600" cy="403600"/>
          </a:xfrm>
        </p:spPr>
        <p:txBody>
          <a:bodyPr/>
          <a:lstStyle/>
          <a:p>
            <a:pPr algn="ctr"/>
            <a:fld id="{00000000-1234-1234-1234-123412341234}" type="slidenum">
              <a:rPr lang="en" sz="2400" smtClean="0"/>
              <a:pPr algn="ctr"/>
              <a:t>40</a:t>
            </a:fld>
            <a:endParaRPr lang="en" sz="2400" dirty="0"/>
          </a:p>
        </p:txBody>
      </p:sp>
    </p:spTree>
    <p:extLst>
      <p:ext uri="{BB962C8B-B14F-4D97-AF65-F5344CB8AC3E}">
        <p14:creationId xmlns:p14="http://schemas.microsoft.com/office/powerpoint/2010/main" val="192320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91F4B8-40E1-3E58-28CA-C4445DAA733F}"/>
              </a:ext>
            </a:extLst>
          </p:cNvPr>
          <p:cNvSpPr>
            <a:spLocks noGrp="1"/>
          </p:cNvSpPr>
          <p:nvPr>
            <p:ph type="title"/>
          </p:nvPr>
        </p:nvSpPr>
        <p:spPr>
          <a:xfrm>
            <a:off x="361951" y="365125"/>
            <a:ext cx="11191874" cy="1325563"/>
          </a:xfrm>
        </p:spPr>
        <p:txBody>
          <a:bodyPr>
            <a:normAutofit fontScale="90000"/>
          </a:bodyPr>
          <a:lstStyle/>
          <a:p>
            <a:pPr algn="ctr"/>
            <a:r>
              <a:rPr kumimoji="1" lang="en-US" altLang="ja-JP" sz="4000" b="1" dirty="0">
                <a:latin typeface="Arial" panose="020B0604020202020204" pitchFamily="34" charset="0"/>
                <a:cs typeface="Arial" panose="020B0604020202020204" pitchFamily="34" charset="0"/>
              </a:rPr>
              <a:t>    Why are ”Family and Juvenile cases” dealt with </a:t>
            </a:r>
            <a:br>
              <a:rPr kumimoji="1" lang="en-US" altLang="ja-JP" sz="4000" b="1" dirty="0">
                <a:latin typeface="Arial" panose="020B0604020202020204" pitchFamily="34" charset="0"/>
                <a:cs typeface="Arial" panose="020B0604020202020204" pitchFamily="34" charset="0"/>
              </a:rPr>
            </a:br>
            <a:r>
              <a:rPr kumimoji="1" lang="en-US" altLang="ja-JP" sz="4000" b="1" dirty="0">
                <a:latin typeface="Arial" panose="020B0604020202020204" pitchFamily="34" charset="0"/>
                <a:cs typeface="Arial" panose="020B0604020202020204" pitchFamily="34" charset="0"/>
              </a:rPr>
              <a:t>    </a:t>
            </a:r>
            <a:r>
              <a:rPr lang="en-US" altLang="ja-JP" sz="4000" b="1" dirty="0">
                <a:latin typeface="Arial" panose="020B0604020202020204" pitchFamily="34" charset="0"/>
                <a:cs typeface="Arial" panose="020B0604020202020204" pitchFamily="34" charset="0"/>
              </a:rPr>
              <a:t>in one court?</a:t>
            </a:r>
            <a:r>
              <a:rPr lang="ja-JP" altLang="en-US" sz="4000" dirty="0">
                <a:latin typeface="Arial" panose="020B0604020202020204" pitchFamily="34" charset="0"/>
                <a:cs typeface="Arial" panose="020B0604020202020204" pitchFamily="34" charset="0"/>
              </a:rPr>
              <a:t> </a:t>
            </a:r>
            <a:br>
              <a:rPr lang="ja-JP" altLang="en-US" sz="4000" dirty="0">
                <a:latin typeface="Arial" panose="020B0604020202020204" pitchFamily="34" charset="0"/>
                <a:cs typeface="Arial" panose="020B0604020202020204" pitchFamily="34" charset="0"/>
              </a:rPr>
            </a:br>
            <a:endParaRPr kumimoji="1" lang="ja-JP" altLang="en-US" sz="4000"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92982C42-26F9-11E5-8FCE-593F1E4F7B8B}"/>
              </a:ext>
            </a:extLst>
          </p:cNvPr>
          <p:cNvSpPr>
            <a:spLocks noGrp="1"/>
          </p:cNvSpPr>
          <p:nvPr>
            <p:ph idx="1"/>
          </p:nvPr>
        </p:nvSpPr>
        <p:spPr>
          <a:xfrm>
            <a:off x="914399" y="1959770"/>
            <a:ext cx="10515600" cy="4619625"/>
          </a:xfrm>
        </p:spPr>
        <p:txBody>
          <a:bodyPr>
            <a:normAutofit/>
          </a:bodyPr>
          <a:lstStyle/>
          <a:p>
            <a:pPr algn="just"/>
            <a:r>
              <a:rPr lang="en-US" altLang="ja-JP" sz="3200" dirty="0">
                <a:latin typeface="Arial" panose="020B0604020202020204" pitchFamily="34" charset="0"/>
                <a:cs typeface="Arial" panose="020B0604020202020204" pitchFamily="34" charset="0"/>
              </a:rPr>
              <a:t>Simply looking for facts that can be applied to laws is not enough to solve family and delinquency cases.</a:t>
            </a:r>
          </a:p>
          <a:p>
            <a:pPr algn="just"/>
            <a:r>
              <a:rPr lang="en-US" altLang="ja-JP" sz="3200" dirty="0">
                <a:latin typeface="Arial" panose="020B0604020202020204" pitchFamily="34" charset="0"/>
                <a:cs typeface="Arial" panose="020B0604020202020204" pitchFamily="34" charset="0"/>
              </a:rPr>
              <a:t>Understanding the human feelings, relationships, and environments behind disputes and delinquent behavior is essential for both family and juvenile cases.</a:t>
            </a:r>
            <a:endParaRPr lang="en-US" altLang="ja-JP" dirty="0">
              <a:latin typeface="Arial" panose="020B0604020202020204" pitchFamily="34" charset="0"/>
              <a:cs typeface="Arial" panose="020B0604020202020204" pitchFamily="34" charset="0"/>
            </a:endParaRPr>
          </a:p>
        </p:txBody>
      </p:sp>
      <p:sp>
        <p:nvSpPr>
          <p:cNvPr id="7" name="スライド番号プレースホルダー 6">
            <a:extLst>
              <a:ext uri="{FF2B5EF4-FFF2-40B4-BE49-F238E27FC236}">
                <a16:creationId xmlns:a16="http://schemas.microsoft.com/office/drawing/2014/main" id="{BEAC2884-FE0B-5E62-ECE6-E7B4771D0E19}"/>
              </a:ext>
            </a:extLst>
          </p:cNvPr>
          <p:cNvSpPr>
            <a:spLocks noGrp="1"/>
          </p:cNvSpPr>
          <p:nvPr>
            <p:ph type="sldNum" sz="quarter" idx="12"/>
          </p:nvPr>
        </p:nvSpPr>
        <p:spPr/>
        <p:txBody>
          <a:bodyPr/>
          <a:lstStyle/>
          <a:p>
            <a:fld id="{9B11AFDF-7658-46F0-AE42-1E1E39214057}" type="slidenum">
              <a:rPr kumimoji="1" lang="ja-JP" altLang="en-US" sz="2400" smtClean="0"/>
              <a:t>5</a:t>
            </a:fld>
            <a:endParaRPr kumimoji="1" lang="ja-JP" altLang="en-US" sz="2400" dirty="0"/>
          </a:p>
        </p:txBody>
      </p:sp>
      <p:sp>
        <p:nvSpPr>
          <p:cNvPr id="4" name="楕円 3">
            <a:extLst>
              <a:ext uri="{FF2B5EF4-FFF2-40B4-BE49-F238E27FC236}">
                <a16:creationId xmlns:a16="http://schemas.microsoft.com/office/drawing/2014/main" id="{990ACF85-50B9-E587-B77A-F2E8991713C6}"/>
              </a:ext>
            </a:extLst>
          </p:cNvPr>
          <p:cNvSpPr/>
          <p:nvPr/>
        </p:nvSpPr>
        <p:spPr>
          <a:xfrm>
            <a:off x="762001" y="4650582"/>
            <a:ext cx="3409950" cy="192405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en-US" altLang="ja-JP" sz="2800" dirty="0">
                <a:latin typeface="Arial" panose="020B0604020202020204" pitchFamily="34" charset="0"/>
                <a:cs typeface="Arial" panose="020B0604020202020204" pitchFamily="34" charset="0"/>
              </a:rPr>
              <a:t>Feelings</a:t>
            </a:r>
            <a:r>
              <a:rPr kumimoji="1" lang="en-US" altLang="ja-JP" sz="3200" dirty="0"/>
              <a:t> </a:t>
            </a:r>
          </a:p>
        </p:txBody>
      </p:sp>
      <p:sp>
        <p:nvSpPr>
          <p:cNvPr id="5" name="楕円 4">
            <a:extLst>
              <a:ext uri="{FF2B5EF4-FFF2-40B4-BE49-F238E27FC236}">
                <a16:creationId xmlns:a16="http://schemas.microsoft.com/office/drawing/2014/main" id="{372D8EAB-2A98-CDAC-D6FF-F966662D4C51}"/>
              </a:ext>
            </a:extLst>
          </p:cNvPr>
          <p:cNvSpPr/>
          <p:nvPr/>
        </p:nvSpPr>
        <p:spPr>
          <a:xfrm>
            <a:off x="8058149" y="4650582"/>
            <a:ext cx="3495676" cy="192405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en-US" altLang="ja-JP" sz="2800" dirty="0">
                <a:latin typeface="Arial" panose="020B0604020202020204" pitchFamily="34" charset="0"/>
                <a:cs typeface="Arial" panose="020B0604020202020204" pitchFamily="34" charset="0"/>
              </a:rPr>
              <a:t>Environments</a:t>
            </a:r>
            <a:endParaRPr kumimoji="1" lang="en-US" altLang="ja-JP" sz="3200" dirty="0">
              <a:latin typeface="Arial" panose="020B0604020202020204" pitchFamily="34" charset="0"/>
              <a:cs typeface="Arial" panose="020B0604020202020204" pitchFamily="34" charset="0"/>
            </a:endParaRPr>
          </a:p>
        </p:txBody>
      </p:sp>
      <p:sp>
        <p:nvSpPr>
          <p:cNvPr id="6" name="楕円 5">
            <a:extLst>
              <a:ext uri="{FF2B5EF4-FFF2-40B4-BE49-F238E27FC236}">
                <a16:creationId xmlns:a16="http://schemas.microsoft.com/office/drawing/2014/main" id="{F11E8EB3-A2D9-8556-1216-E8EEC43F990F}"/>
              </a:ext>
            </a:extLst>
          </p:cNvPr>
          <p:cNvSpPr/>
          <p:nvPr/>
        </p:nvSpPr>
        <p:spPr>
          <a:xfrm>
            <a:off x="4410075" y="4650582"/>
            <a:ext cx="3409950" cy="192405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en-US" altLang="ja-JP" sz="2800" dirty="0">
                <a:latin typeface="Arial" panose="020B0604020202020204" pitchFamily="34" charset="0"/>
                <a:cs typeface="Arial" panose="020B0604020202020204" pitchFamily="34" charset="0"/>
              </a:rPr>
              <a:t>Relationships</a:t>
            </a:r>
            <a:endParaRPr kumimoji="1" lang="en-US" altLang="ja-JP"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03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5B0F3-D739-B95B-C0FD-9E711A139E5C}"/>
              </a:ext>
            </a:extLst>
          </p:cNvPr>
          <p:cNvSpPr>
            <a:spLocks noGrp="1"/>
          </p:cNvSpPr>
          <p:nvPr>
            <p:ph type="title"/>
          </p:nvPr>
        </p:nvSpPr>
        <p:spPr/>
        <p:txBody>
          <a:bodyPr>
            <a:normAutofit/>
          </a:bodyPr>
          <a:lstStyle/>
          <a:p>
            <a:pPr algn="ctr"/>
            <a:r>
              <a:rPr lang="en-US" altLang="ja-JP" sz="4000" b="1" dirty="0">
                <a:latin typeface="Arial" panose="020B0604020202020204" pitchFamily="34" charset="0"/>
                <a:cs typeface="Arial" panose="020B0604020202020204" pitchFamily="34" charset="0"/>
              </a:rPr>
              <a:t>Family court investigators are b</a:t>
            </a:r>
            <a:r>
              <a:rPr kumimoji="1" lang="en-US" altLang="ja-JP" sz="4000" b="1" dirty="0">
                <a:latin typeface="Arial" panose="020B0604020202020204" pitchFamily="34" charset="0"/>
                <a:cs typeface="Arial" panose="020B0604020202020204" pitchFamily="34" charset="0"/>
              </a:rPr>
              <a:t>ehavioral science </a:t>
            </a:r>
            <a:r>
              <a:rPr lang="en-US" altLang="ja-JP" sz="4000" b="1" dirty="0">
                <a:latin typeface="Arial" panose="020B0604020202020204" pitchFamily="34" charset="0"/>
                <a:cs typeface="Arial" panose="020B0604020202020204" pitchFamily="34" charset="0"/>
              </a:rPr>
              <a:t>experts  </a:t>
            </a:r>
            <a:endParaRPr kumimoji="1" lang="ja-JP" altLang="en-US" sz="4000"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0B528BB6-E8D2-7AFA-9E1D-AAFC28AD3A3A}"/>
              </a:ext>
            </a:extLst>
          </p:cNvPr>
          <p:cNvSpPr>
            <a:spLocks noGrp="1"/>
          </p:cNvSpPr>
          <p:nvPr>
            <p:ph idx="1"/>
          </p:nvPr>
        </p:nvSpPr>
        <p:spPr>
          <a:xfrm>
            <a:off x="507669" y="1690688"/>
            <a:ext cx="9267826" cy="4895850"/>
          </a:xfrm>
        </p:spPr>
        <p:txBody>
          <a:bodyPr>
            <a:normAutofit lnSpcReduction="10000"/>
          </a:bodyPr>
          <a:lstStyle/>
          <a:p>
            <a:pPr marL="0" indent="0">
              <a:buNone/>
            </a:pPr>
            <a:r>
              <a:rPr lang="en-US" altLang="ja-JP" sz="2600" dirty="0">
                <a:latin typeface="Arial" panose="020B0604020202020204" pitchFamily="34" charset="0"/>
                <a:cs typeface="Arial" panose="020B0604020202020204" pitchFamily="34" charset="0"/>
              </a:rPr>
              <a:t>Family court investigators, who are full-time court officials, are a unique feature of family courts. They:</a:t>
            </a:r>
          </a:p>
          <a:p>
            <a:pPr>
              <a:buFontTx/>
              <a:buChar char="-"/>
            </a:pPr>
            <a:r>
              <a:rPr lang="en-US" altLang="ja-JP" sz="2600" dirty="0">
                <a:latin typeface="Arial" panose="020B0604020202020204" pitchFamily="34" charset="0"/>
                <a:cs typeface="Arial" panose="020B0604020202020204" pitchFamily="34" charset="0"/>
              </a:rPr>
              <a:t>Investigate facts through interviews with parties involved in domestic disputes</a:t>
            </a:r>
          </a:p>
          <a:p>
            <a:pPr>
              <a:buFontTx/>
              <a:buChar char="-"/>
            </a:pPr>
            <a:r>
              <a:rPr lang="en-US" altLang="ja-JP" sz="2600" dirty="0">
                <a:latin typeface="Arial" panose="020B0604020202020204" pitchFamily="34" charset="0"/>
                <a:cs typeface="Arial" panose="020B0604020202020204" pitchFamily="34" charset="0"/>
              </a:rPr>
              <a:t>Meet children to hear their views in family cases.</a:t>
            </a:r>
          </a:p>
          <a:p>
            <a:pPr>
              <a:buFontTx/>
              <a:buChar char="-"/>
            </a:pPr>
            <a:r>
              <a:rPr lang="en-US" altLang="ja-JP" sz="2600" dirty="0">
                <a:latin typeface="Arial" panose="020B0604020202020204" pitchFamily="34" charset="0"/>
                <a:cs typeface="Arial" panose="020B0604020202020204" pitchFamily="34" charset="0"/>
              </a:rPr>
              <a:t>Meet and talk to juveniles and their guardians in delinquency cases.</a:t>
            </a:r>
          </a:p>
          <a:p>
            <a:pPr>
              <a:buFontTx/>
              <a:buChar char="-"/>
            </a:pPr>
            <a:r>
              <a:rPr lang="en-US" altLang="ja-JP" sz="2600" dirty="0">
                <a:latin typeface="Arial" panose="020B0604020202020204" pitchFamily="34" charset="0"/>
                <a:cs typeface="Arial" panose="020B0604020202020204" pitchFamily="34" charset="0"/>
              </a:rPr>
              <a:t>Visit schools and other information sources to gather information</a:t>
            </a:r>
          </a:p>
          <a:p>
            <a:pPr>
              <a:buFontTx/>
              <a:buChar char="-"/>
            </a:pPr>
            <a:r>
              <a:rPr lang="en-US" altLang="ja-JP" sz="2600" dirty="0">
                <a:latin typeface="Arial" panose="020B0604020202020204" pitchFamily="34" charset="0"/>
                <a:cs typeface="Arial" panose="020B0604020202020204" pitchFamily="34" charset="0"/>
              </a:rPr>
              <a:t>Report the results of their investigations to the courts and parties and recommend specific solutions for family disputes or disposition for juvenile cases.</a:t>
            </a:r>
            <a:endParaRPr kumimoji="1" lang="en-US" altLang="ja-JP" sz="2600" dirty="0">
              <a:latin typeface="Arial" panose="020B0604020202020204" pitchFamily="34" charset="0"/>
              <a:cs typeface="Arial" panose="020B0604020202020204" pitchFamily="34" charset="0"/>
            </a:endParaRPr>
          </a:p>
          <a:p>
            <a:endParaRPr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CDB849F8-D5E7-0A38-D5A0-68A579270D7A}"/>
              </a:ext>
            </a:extLst>
          </p:cNvPr>
          <p:cNvSpPr>
            <a:spLocks noGrp="1"/>
          </p:cNvSpPr>
          <p:nvPr>
            <p:ph type="sldNum" sz="quarter" idx="12"/>
          </p:nvPr>
        </p:nvSpPr>
        <p:spPr/>
        <p:txBody>
          <a:bodyPr/>
          <a:lstStyle/>
          <a:p>
            <a:fld id="{9B11AFDF-7658-46F0-AE42-1E1E39214057}" type="slidenum">
              <a:rPr kumimoji="1" lang="ja-JP" altLang="en-US" sz="2400" smtClean="0"/>
              <a:t>6</a:t>
            </a:fld>
            <a:endParaRPr kumimoji="1" lang="ja-JP" altLang="en-US" sz="2400" dirty="0"/>
          </a:p>
        </p:txBody>
      </p:sp>
      <p:pic>
        <p:nvPicPr>
          <p:cNvPr id="1030" name="Picture 6" descr="カウンセラーのイラスト">
            <a:extLst>
              <a:ext uri="{FF2B5EF4-FFF2-40B4-BE49-F238E27FC236}">
                <a16:creationId xmlns:a16="http://schemas.microsoft.com/office/drawing/2014/main" id="{CAC0C5F9-CED4-33FC-17D4-D24EFE153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628" y="2529418"/>
            <a:ext cx="2375742" cy="228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53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12F33-C235-F8E4-D904-BBD47818CAF7}"/>
              </a:ext>
            </a:extLst>
          </p:cNvPr>
          <p:cNvSpPr>
            <a:spLocks noGrp="1"/>
          </p:cNvSpPr>
          <p:nvPr>
            <p:ph type="title"/>
          </p:nvPr>
        </p:nvSpPr>
        <p:spPr/>
        <p:txBody>
          <a:bodyPr/>
          <a:lstStyle/>
          <a:p>
            <a:pPr algn="ctr"/>
            <a:r>
              <a:rPr lang="en-US" altLang="ja-JP" b="1" dirty="0">
                <a:latin typeface="Arial" panose="020B0604020202020204" pitchFamily="34" charset="0"/>
                <a:cs typeface="Arial" panose="020B0604020202020204" pitchFamily="34" charset="0"/>
              </a:rPr>
              <a:t>Juvenile Hearings</a:t>
            </a:r>
            <a:endParaRPr kumimoji="1" lang="ja-JP" altLang="en-US" b="1" dirty="0">
              <a:latin typeface="Arial" panose="020B0604020202020204" pitchFamily="34" charset="0"/>
              <a:cs typeface="Arial" panose="020B0604020202020204" pitchFamily="34" charset="0"/>
            </a:endParaRPr>
          </a:p>
        </p:txBody>
      </p:sp>
      <p:pic>
        <p:nvPicPr>
          <p:cNvPr id="2050" name="Picture 2" descr="イラスト：少年審判の登場人物">
            <a:extLst>
              <a:ext uri="{FF2B5EF4-FFF2-40B4-BE49-F238E27FC236}">
                <a16:creationId xmlns:a16="http://schemas.microsoft.com/office/drawing/2014/main" id="{448F3AA3-EDAE-B1AD-18EA-8A6F5E4263B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7896224" y="2019300"/>
            <a:ext cx="3975761" cy="3443060"/>
          </a:xfrm>
          <a:prstGeom prst="rect">
            <a:avLst/>
          </a:prstGeom>
          <a:noFill/>
          <a:extLst>
            <a:ext uri="{909E8E84-426E-40DD-AFC4-6F175D3DCCD1}">
              <a14:hiddenFill xmlns:a14="http://schemas.microsoft.com/office/drawing/2010/main">
                <a:solidFill>
                  <a:srgbClr val="FFFFFF"/>
                </a:solidFill>
              </a14:hiddenFill>
            </a:ext>
          </a:extLst>
        </p:spPr>
      </p:pic>
      <p:sp>
        <p:nvSpPr>
          <p:cNvPr id="4" name="コンテンツ プレースホルダー 3">
            <a:extLst>
              <a:ext uri="{FF2B5EF4-FFF2-40B4-BE49-F238E27FC236}">
                <a16:creationId xmlns:a16="http://schemas.microsoft.com/office/drawing/2014/main" id="{B25D7757-3DF0-12F4-9D08-C2677038DAF5}"/>
              </a:ext>
            </a:extLst>
          </p:cNvPr>
          <p:cNvSpPr>
            <a:spLocks noGrp="1"/>
          </p:cNvSpPr>
          <p:nvPr>
            <p:ph sz="half" idx="2"/>
          </p:nvPr>
        </p:nvSpPr>
        <p:spPr>
          <a:xfrm>
            <a:off x="914398" y="1562100"/>
            <a:ext cx="7086601" cy="4930775"/>
          </a:xfrm>
        </p:spPr>
        <p:txBody>
          <a:bodyPr>
            <a:normAutofit fontScale="92500" lnSpcReduction="20000"/>
          </a:bodyPr>
          <a:lstStyle/>
          <a:p>
            <a:pPr marL="0" indent="0">
              <a:buNone/>
            </a:pPr>
            <a:r>
              <a:rPr lang="en-US" altLang="ja-JP" sz="3200" dirty="0">
                <a:latin typeface="Arial" panose="020B0604020202020204" pitchFamily="34" charset="0"/>
                <a:cs typeface="Arial" panose="020B0604020202020204" pitchFamily="34" charset="0"/>
              </a:rPr>
              <a:t>Judges:</a:t>
            </a:r>
          </a:p>
          <a:p>
            <a:pPr>
              <a:buFontTx/>
              <a:buChar char="-"/>
            </a:pPr>
            <a:r>
              <a:rPr lang="en-US" altLang="ja-JP" sz="3200" dirty="0">
                <a:latin typeface="Arial" panose="020B0604020202020204" pitchFamily="34" charset="0"/>
                <a:cs typeface="Arial" panose="020B0604020202020204" pitchFamily="34" charset="0"/>
              </a:rPr>
              <a:t>examine the records sent by the police</a:t>
            </a:r>
          </a:p>
          <a:p>
            <a:pPr>
              <a:buFontTx/>
              <a:buChar char="-"/>
            </a:pPr>
            <a:r>
              <a:rPr lang="en-US" altLang="ja-JP" sz="3200" dirty="0">
                <a:latin typeface="Arial" panose="020B0604020202020204" pitchFamily="34" charset="0"/>
                <a:cs typeface="Arial" panose="020B0604020202020204" pitchFamily="34" charset="0"/>
              </a:rPr>
              <a:t>hear the report and opinion of the family court investigator regarding the results of the investigation</a:t>
            </a:r>
          </a:p>
          <a:p>
            <a:pPr>
              <a:buFontTx/>
              <a:buChar char="-"/>
            </a:pPr>
            <a:r>
              <a:rPr lang="en-US" altLang="ja-JP" sz="3200" dirty="0">
                <a:latin typeface="Arial" panose="020B0604020202020204" pitchFamily="34" charset="0"/>
                <a:cs typeface="Arial" panose="020B0604020202020204" pitchFamily="34" charset="0"/>
              </a:rPr>
              <a:t>hear the arguments of the juvenile, their guardians and their attendants (usually lawyers)</a:t>
            </a:r>
          </a:p>
          <a:p>
            <a:pPr>
              <a:buFontTx/>
              <a:buChar char="-"/>
            </a:pPr>
            <a:r>
              <a:rPr lang="en-US" altLang="ja-JP" sz="3200" dirty="0">
                <a:latin typeface="Arial" panose="020B0604020202020204" pitchFamily="34" charset="0"/>
                <a:cs typeface="Arial" panose="020B0604020202020204" pitchFamily="34" charset="0"/>
              </a:rPr>
              <a:t>determine whether the juvenile has committed a delinquent act</a:t>
            </a:r>
          </a:p>
          <a:p>
            <a:pPr>
              <a:buFontTx/>
              <a:buChar char="-"/>
            </a:pPr>
            <a:r>
              <a:rPr lang="en-US" altLang="ja-JP" sz="3200" dirty="0">
                <a:latin typeface="Arial" panose="020B0604020202020204" pitchFamily="34" charset="0"/>
                <a:cs typeface="Arial" panose="020B0604020202020204" pitchFamily="34" charset="0"/>
              </a:rPr>
              <a:t>If so, they determine what disposition is appropriate for their rehabilitation.</a:t>
            </a:r>
            <a:endParaRPr lang="en-US" altLang="ja-JP" dirty="0">
              <a:latin typeface="Arial" panose="020B0604020202020204" pitchFamily="34" charset="0"/>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16A2EB88-C7F2-0957-7B02-15CFC45A71C0}"/>
              </a:ext>
            </a:extLst>
          </p:cNvPr>
          <p:cNvSpPr>
            <a:spLocks noGrp="1"/>
          </p:cNvSpPr>
          <p:nvPr>
            <p:ph type="sldNum" sz="quarter" idx="12"/>
          </p:nvPr>
        </p:nvSpPr>
        <p:spPr/>
        <p:txBody>
          <a:bodyPr/>
          <a:lstStyle/>
          <a:p>
            <a:fld id="{9B11AFDF-7658-46F0-AE42-1E1E39214057}" type="slidenum">
              <a:rPr kumimoji="1" lang="ja-JP" altLang="en-US" sz="2400" smtClean="0"/>
              <a:t>7</a:t>
            </a:fld>
            <a:endParaRPr kumimoji="1" lang="ja-JP" altLang="en-US" sz="2400" dirty="0"/>
          </a:p>
        </p:txBody>
      </p:sp>
      <p:sp>
        <p:nvSpPr>
          <p:cNvPr id="6" name="テキスト ボックス 5">
            <a:extLst>
              <a:ext uri="{FF2B5EF4-FFF2-40B4-BE49-F238E27FC236}">
                <a16:creationId xmlns:a16="http://schemas.microsoft.com/office/drawing/2014/main" id="{D66CCB5C-C388-2A43-1B8C-8C4F3C53C978}"/>
              </a:ext>
            </a:extLst>
          </p:cNvPr>
          <p:cNvSpPr txBox="1"/>
          <p:nvPr/>
        </p:nvSpPr>
        <p:spPr>
          <a:xfrm>
            <a:off x="8487259" y="5724689"/>
            <a:ext cx="6094708" cy="369332"/>
          </a:xfrm>
          <a:prstGeom prst="rect">
            <a:avLst/>
          </a:prstGeom>
          <a:noFill/>
        </p:spPr>
        <p:txBody>
          <a:bodyPr wrap="square">
            <a:spAutoFit/>
          </a:bodyPr>
          <a:lstStyle/>
          <a:p>
            <a:r>
              <a:rPr kumimoji="1" lang="en-US" altLang="ja-JP" dirty="0"/>
              <a:t>【Courts in  Japan Website】</a:t>
            </a:r>
            <a:endParaRPr lang="ja-JP" altLang="en-US" dirty="0"/>
          </a:p>
        </p:txBody>
      </p:sp>
    </p:spTree>
    <p:extLst>
      <p:ext uri="{BB962C8B-B14F-4D97-AF65-F5344CB8AC3E}">
        <p14:creationId xmlns:p14="http://schemas.microsoft.com/office/powerpoint/2010/main" val="141429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2220FB-883A-54D7-3BF5-BD4078B8916D}"/>
              </a:ext>
            </a:extLst>
          </p:cNvPr>
          <p:cNvSpPr>
            <a:spLocks noGrp="1"/>
          </p:cNvSpPr>
          <p:nvPr>
            <p:ph type="title"/>
          </p:nvPr>
        </p:nvSpPr>
        <p:spPr/>
        <p:txBody>
          <a:bodyPr/>
          <a:lstStyle/>
          <a:p>
            <a:pPr algn="ctr"/>
            <a:r>
              <a:rPr kumimoji="1" lang="en-US" altLang="ja-JP" b="1" dirty="0">
                <a:latin typeface="Arial" panose="020B0604020202020204" pitchFamily="34" charset="0"/>
                <a:cs typeface="Arial" panose="020B0604020202020204" pitchFamily="34" charset="0"/>
              </a:rPr>
              <a:t>Family Cases (Domestic Relations Cases)</a:t>
            </a:r>
          </a:p>
        </p:txBody>
      </p:sp>
      <p:sp>
        <p:nvSpPr>
          <p:cNvPr id="3" name="コンテンツ プレースホルダー 2">
            <a:extLst>
              <a:ext uri="{FF2B5EF4-FFF2-40B4-BE49-F238E27FC236}">
                <a16:creationId xmlns:a16="http://schemas.microsoft.com/office/drawing/2014/main" id="{5395D9F5-D3A1-B62E-2341-128C2F2B3E15}"/>
              </a:ext>
            </a:extLst>
          </p:cNvPr>
          <p:cNvSpPr>
            <a:spLocks noGrp="1"/>
          </p:cNvSpPr>
          <p:nvPr>
            <p:ph idx="1"/>
          </p:nvPr>
        </p:nvSpPr>
        <p:spPr>
          <a:xfrm>
            <a:off x="838200" y="2159539"/>
            <a:ext cx="7478949" cy="4017423"/>
          </a:xfrm>
        </p:spPr>
        <p:txBody>
          <a:bodyPr>
            <a:normAutofit/>
          </a:bodyPr>
          <a:lstStyle/>
          <a:p>
            <a:pPr marL="0" indent="0" algn="just">
              <a:buNone/>
            </a:pPr>
            <a:r>
              <a:rPr lang="en-US" altLang="ja-JP" b="1" dirty="0">
                <a:latin typeface="Arial" panose="020B0604020202020204" pitchFamily="34" charset="0"/>
                <a:cs typeface="Arial" panose="020B0604020202020204" pitchFamily="34" charset="0"/>
              </a:rPr>
              <a:t>Family court jurisdiction </a:t>
            </a:r>
          </a:p>
          <a:p>
            <a:pPr marL="0" indent="0" algn="just">
              <a:buNone/>
            </a:pPr>
            <a:r>
              <a:rPr lang="en-US" altLang="ja-JP" sz="3200" dirty="0">
                <a:latin typeface="Arial" panose="020B0604020202020204" pitchFamily="34" charset="0"/>
                <a:cs typeface="Arial" panose="020B0604020202020204" pitchFamily="34" charset="0"/>
              </a:rPr>
              <a:t>covers a wide variety of family issues, including,</a:t>
            </a:r>
          </a:p>
          <a:p>
            <a:pPr marL="0" indent="0" algn="just">
              <a:buNone/>
            </a:pPr>
            <a:r>
              <a:rPr lang="en-US" altLang="ja-JP" sz="2400"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Divorce, Parental authority and child custody, </a:t>
            </a:r>
          </a:p>
          <a:p>
            <a:pPr marL="0" indent="0" algn="just">
              <a:buNone/>
            </a:pPr>
            <a:r>
              <a:rPr lang="en-US" altLang="ja-JP" dirty="0">
                <a:latin typeface="Arial" panose="020B0604020202020204" pitchFamily="34" charset="0"/>
                <a:cs typeface="Arial" panose="020B0604020202020204" pitchFamily="34" charset="0"/>
              </a:rPr>
              <a:t> Adoption, Child abuse, Paternity actions,</a:t>
            </a:r>
          </a:p>
          <a:p>
            <a:pPr marL="0" indent="0" algn="just">
              <a:buNone/>
            </a:pPr>
            <a:r>
              <a:rPr lang="en-US" altLang="ja-JP" dirty="0">
                <a:latin typeface="Arial" panose="020B0604020202020204" pitchFamily="34" charset="0"/>
                <a:cs typeface="Arial" panose="020B0604020202020204" pitchFamily="34" charset="0"/>
              </a:rPr>
              <a:t> Guardianship for children, Guardianship for adults,</a:t>
            </a:r>
          </a:p>
          <a:p>
            <a:pPr marL="0" indent="0" algn="just">
              <a:buNone/>
            </a:pPr>
            <a:r>
              <a:rPr lang="en-US" altLang="ja-JP" dirty="0">
                <a:latin typeface="Arial" panose="020B0604020202020204" pitchFamily="34" charset="0"/>
                <a:cs typeface="Arial" panose="020B0604020202020204" pitchFamily="34" charset="0"/>
              </a:rPr>
              <a:t> Distribution of inherited assets, etc.</a:t>
            </a:r>
          </a:p>
          <a:p>
            <a:pPr marL="0" indent="0" algn="just">
              <a:buNone/>
            </a:pPr>
            <a:endParaRPr lang="en-US" altLang="ja-JP" dirty="0">
              <a:latin typeface="Arial" panose="020B0604020202020204" pitchFamily="34" charset="0"/>
              <a:cs typeface="Arial" panose="020B0604020202020204" pitchFamily="34" charset="0"/>
            </a:endParaRPr>
          </a:p>
          <a:p>
            <a:pPr marL="0" indent="0" algn="just">
              <a:buNone/>
            </a:pPr>
            <a:endParaRPr lang="en-US" altLang="ja-JP"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292CC3EA-B241-C65F-3A2D-857722B45193}"/>
              </a:ext>
            </a:extLst>
          </p:cNvPr>
          <p:cNvSpPr>
            <a:spLocks noGrp="1"/>
          </p:cNvSpPr>
          <p:nvPr>
            <p:ph type="sldNum" sz="quarter" idx="12"/>
          </p:nvPr>
        </p:nvSpPr>
        <p:spPr/>
        <p:txBody>
          <a:bodyPr/>
          <a:lstStyle/>
          <a:p>
            <a:fld id="{9B11AFDF-7658-46F0-AE42-1E1E39214057}" type="slidenum">
              <a:rPr kumimoji="1" lang="ja-JP" altLang="en-US" sz="2400" smtClean="0"/>
              <a:t>8</a:t>
            </a:fld>
            <a:endParaRPr kumimoji="1" lang="ja-JP" altLang="en-US" sz="2400" dirty="0"/>
          </a:p>
        </p:txBody>
      </p:sp>
      <p:pic>
        <p:nvPicPr>
          <p:cNvPr id="2050" name="Picture 2" descr="家系図のイラスト">
            <a:extLst>
              <a:ext uri="{FF2B5EF4-FFF2-40B4-BE49-F238E27FC236}">
                <a16:creationId xmlns:a16="http://schemas.microsoft.com/office/drawing/2014/main" id="{0DFABF80-B122-ED63-63A1-AC39CE0E8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352" y="3182591"/>
            <a:ext cx="3745554" cy="283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2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AA4902-B5DF-3FA1-CAFA-CEC334E2DA80}"/>
              </a:ext>
            </a:extLst>
          </p:cNvPr>
          <p:cNvSpPr>
            <a:spLocks noGrp="1"/>
          </p:cNvSpPr>
          <p:nvPr>
            <p:ph type="title"/>
          </p:nvPr>
        </p:nvSpPr>
        <p:spPr/>
        <p:txBody>
          <a:bodyPr/>
          <a:lstStyle/>
          <a:p>
            <a:r>
              <a:rPr kumimoji="1" lang="en-US" altLang="ja-JP" b="1" dirty="0">
                <a:latin typeface="Arial" panose="020B0604020202020204" pitchFamily="34" charset="0"/>
                <a:cs typeface="Arial" panose="020B0604020202020204" pitchFamily="34" charset="0"/>
              </a:rPr>
              <a:t>Types of family court procedures</a:t>
            </a:r>
            <a:br>
              <a:rPr kumimoji="1" lang="en-US" altLang="ja-JP" dirty="0">
                <a:latin typeface="Arial" panose="020B0604020202020204" pitchFamily="34" charset="0"/>
                <a:cs typeface="Arial" panose="020B0604020202020204" pitchFamily="34" charset="0"/>
              </a:rPr>
            </a:b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2A51EB8C-41FF-E11F-1FE5-0474B889D70F}"/>
              </a:ext>
            </a:extLst>
          </p:cNvPr>
          <p:cNvSpPr>
            <a:spLocks noGrp="1"/>
          </p:cNvSpPr>
          <p:nvPr>
            <p:ph idx="1"/>
          </p:nvPr>
        </p:nvSpPr>
        <p:spPr>
          <a:xfrm>
            <a:off x="838199" y="1514475"/>
            <a:ext cx="11210925" cy="4662488"/>
          </a:xfrm>
        </p:spPr>
        <p:txBody>
          <a:bodyPr>
            <a:normAutofit fontScale="92500" lnSpcReduction="20000"/>
          </a:bodyPr>
          <a:lstStyle/>
          <a:p>
            <a:pPr marL="457200" indent="-457200">
              <a:buAutoNum type="arabicPeriod"/>
            </a:pPr>
            <a:r>
              <a:rPr lang="en-US" altLang="ja-JP" sz="3600" b="1" dirty="0">
                <a:solidFill>
                  <a:schemeClr val="accent4"/>
                </a:solidFill>
                <a:latin typeface="Arial" panose="020B0604020202020204" pitchFamily="34" charset="0"/>
                <a:cs typeface="Arial" panose="020B0604020202020204" pitchFamily="34" charset="0"/>
              </a:rPr>
              <a:t>Family conciliation</a:t>
            </a:r>
            <a:r>
              <a:rPr lang="ja-JP" altLang="en-US" sz="3600" b="1" dirty="0">
                <a:solidFill>
                  <a:schemeClr val="accent4"/>
                </a:solidFill>
                <a:latin typeface="Arial" panose="020B0604020202020204" pitchFamily="34" charset="0"/>
                <a:cs typeface="Arial" panose="020B0604020202020204" pitchFamily="34" charset="0"/>
              </a:rPr>
              <a:t>（</a:t>
            </a:r>
            <a:r>
              <a:rPr lang="en-US" altLang="ja-JP" sz="3600" b="1" i="1" dirty="0" err="1">
                <a:solidFill>
                  <a:schemeClr val="accent4"/>
                </a:solidFill>
                <a:latin typeface="Arial" panose="020B0604020202020204" pitchFamily="34" charset="0"/>
                <a:cs typeface="Arial" panose="020B0604020202020204" pitchFamily="34" charset="0"/>
              </a:rPr>
              <a:t>chotei</a:t>
            </a:r>
            <a:r>
              <a:rPr lang="ja-JP" altLang="en-US" sz="3600" b="1" dirty="0">
                <a:solidFill>
                  <a:schemeClr val="accent4"/>
                </a:solidFill>
                <a:latin typeface="Arial" panose="020B0604020202020204" pitchFamily="34" charset="0"/>
                <a:cs typeface="Arial" panose="020B0604020202020204" pitchFamily="34" charset="0"/>
              </a:rPr>
              <a:t>）</a:t>
            </a:r>
            <a:endParaRPr lang="en-US" altLang="ja-JP" sz="3600" b="1" dirty="0">
              <a:solidFill>
                <a:schemeClr val="accent4"/>
              </a:solidFill>
              <a:latin typeface="Arial" panose="020B0604020202020204" pitchFamily="34" charset="0"/>
              <a:cs typeface="Arial" panose="020B0604020202020204" pitchFamily="34" charset="0"/>
            </a:endParaRPr>
          </a:p>
          <a:p>
            <a:pPr marL="0" indent="0">
              <a:buNone/>
            </a:pPr>
            <a:r>
              <a:rPr lang="en-US" altLang="ja-JP" sz="3600"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An agreement is pursued through the court-annexed conciliation.</a:t>
            </a:r>
          </a:p>
          <a:p>
            <a:pPr marL="0" indent="0">
              <a:buNone/>
            </a:pPr>
            <a:r>
              <a:rPr lang="en-US" altLang="ja-JP" dirty="0">
                <a:latin typeface="Arial" panose="020B0604020202020204" pitchFamily="34" charset="0"/>
                <a:cs typeface="Arial" panose="020B0604020202020204" pitchFamily="34" charset="0"/>
              </a:rPr>
              <a:t>      Not open to the public.</a:t>
            </a:r>
          </a:p>
          <a:p>
            <a:pPr marL="0" indent="0">
              <a:buNone/>
            </a:pPr>
            <a:r>
              <a:rPr lang="en-US" altLang="ja-JP" sz="3600" b="1" dirty="0">
                <a:solidFill>
                  <a:schemeClr val="accent4"/>
                </a:solidFill>
                <a:latin typeface="Arial" panose="020B0604020202020204" pitchFamily="34" charset="0"/>
                <a:cs typeface="Arial" panose="020B0604020202020204" pitchFamily="34" charset="0"/>
              </a:rPr>
              <a:t>2. Family adjudication</a:t>
            </a:r>
            <a:r>
              <a:rPr lang="ja-JP" altLang="en-US" sz="3600" b="1" dirty="0">
                <a:solidFill>
                  <a:schemeClr val="accent4"/>
                </a:solidFill>
                <a:latin typeface="Arial" panose="020B0604020202020204" pitchFamily="34" charset="0"/>
                <a:cs typeface="Arial" panose="020B0604020202020204" pitchFamily="34" charset="0"/>
              </a:rPr>
              <a:t>（</a:t>
            </a:r>
            <a:r>
              <a:rPr lang="en-US" altLang="ja-JP" sz="3600" b="1" i="1" dirty="0" err="1">
                <a:solidFill>
                  <a:schemeClr val="accent4"/>
                </a:solidFill>
                <a:latin typeface="Arial" panose="020B0604020202020204" pitchFamily="34" charset="0"/>
                <a:cs typeface="Arial" panose="020B0604020202020204" pitchFamily="34" charset="0"/>
              </a:rPr>
              <a:t>shinpan</a:t>
            </a:r>
            <a:r>
              <a:rPr lang="en-US" altLang="ja-JP" sz="3600" b="1" i="1" dirty="0">
                <a:solidFill>
                  <a:schemeClr val="accent4"/>
                </a:solidFill>
                <a:latin typeface="Arial" panose="020B0604020202020204" pitchFamily="34" charset="0"/>
                <a:cs typeface="Arial" panose="020B0604020202020204" pitchFamily="34" charset="0"/>
              </a:rPr>
              <a:t>) </a:t>
            </a:r>
          </a:p>
          <a:p>
            <a:pPr marL="0" indent="0">
              <a:buNone/>
            </a:pPr>
            <a:r>
              <a:rPr lang="en-US" altLang="ja-JP" sz="3000" dirty="0">
                <a:latin typeface="Arial" panose="020B0604020202020204" pitchFamily="34" charset="0"/>
                <a:cs typeface="Arial" panose="020B0604020202020204" pitchFamily="34" charset="0"/>
              </a:rPr>
              <a:t>      </a:t>
            </a:r>
            <a:r>
              <a:rPr lang="en-US" altLang="ja-JP" sz="2600" dirty="0">
                <a:latin typeface="Arial" panose="020B0604020202020204" pitchFamily="34" charset="0"/>
                <a:cs typeface="Arial" panose="020B0604020202020204" pitchFamily="34" charset="0"/>
              </a:rPr>
              <a:t>Court decisions are made under the court's wide investigatory authority. </a:t>
            </a:r>
          </a:p>
          <a:p>
            <a:pPr marL="0" indent="0">
              <a:buNone/>
            </a:pPr>
            <a:r>
              <a:rPr lang="en-US" altLang="ja-JP" sz="2600" dirty="0">
                <a:latin typeface="Arial" panose="020B0604020202020204" pitchFamily="34" charset="0"/>
                <a:cs typeface="Arial" panose="020B0604020202020204" pitchFamily="34" charset="0"/>
              </a:rPr>
              <a:t>       Not open to the public.</a:t>
            </a:r>
          </a:p>
          <a:p>
            <a:pPr marL="0" indent="0">
              <a:buNone/>
            </a:pPr>
            <a:r>
              <a:rPr lang="en-US" altLang="ja-JP" sz="3600" b="1" dirty="0">
                <a:solidFill>
                  <a:schemeClr val="accent4"/>
                </a:solidFill>
                <a:latin typeface="Arial" panose="020B0604020202020204" pitchFamily="34" charset="0"/>
                <a:cs typeface="Arial" panose="020B0604020202020204" pitchFamily="34" charset="0"/>
              </a:rPr>
              <a:t>3. Personal status litigation (</a:t>
            </a:r>
            <a:r>
              <a:rPr lang="en-US" altLang="ja-JP" sz="3600" b="1" i="1" dirty="0" err="1">
                <a:solidFill>
                  <a:schemeClr val="accent4"/>
                </a:solidFill>
                <a:latin typeface="Arial" panose="020B0604020202020204" pitchFamily="34" charset="0"/>
                <a:cs typeface="Arial" panose="020B0604020202020204" pitchFamily="34" charset="0"/>
              </a:rPr>
              <a:t>jinji</a:t>
            </a:r>
            <a:r>
              <a:rPr lang="en-US" altLang="ja-JP" sz="3600" b="1" i="1" dirty="0">
                <a:solidFill>
                  <a:schemeClr val="accent4"/>
                </a:solidFill>
                <a:latin typeface="Arial" panose="020B0604020202020204" pitchFamily="34" charset="0"/>
                <a:cs typeface="Arial" panose="020B0604020202020204" pitchFamily="34" charset="0"/>
              </a:rPr>
              <a:t> </a:t>
            </a:r>
            <a:r>
              <a:rPr lang="en-US" altLang="ja-JP" sz="3600" b="1" i="1" dirty="0" err="1">
                <a:solidFill>
                  <a:schemeClr val="accent4"/>
                </a:solidFill>
                <a:latin typeface="Arial" panose="020B0604020202020204" pitchFamily="34" charset="0"/>
                <a:cs typeface="Arial" panose="020B0604020202020204" pitchFamily="34" charset="0"/>
              </a:rPr>
              <a:t>sosho</a:t>
            </a:r>
            <a:r>
              <a:rPr lang="en-US" altLang="ja-JP" sz="3600" b="1" i="1" dirty="0">
                <a:solidFill>
                  <a:schemeClr val="accent4"/>
                </a:solidFill>
                <a:latin typeface="Arial" panose="020B0604020202020204" pitchFamily="34" charset="0"/>
                <a:cs typeface="Arial" panose="020B0604020202020204" pitchFamily="34" charset="0"/>
              </a:rPr>
              <a:t>)  </a:t>
            </a:r>
          </a:p>
          <a:p>
            <a:pPr marL="0" indent="0" algn="just">
              <a:buNone/>
            </a:pPr>
            <a:r>
              <a:rPr lang="en-US" altLang="ja-JP" sz="4000" dirty="0">
                <a:latin typeface="Arial" panose="020B0604020202020204" pitchFamily="34" charset="0"/>
                <a:cs typeface="Arial" panose="020B0604020202020204" pitchFamily="34" charset="0"/>
              </a:rPr>
              <a:t>     </a:t>
            </a:r>
            <a:r>
              <a:rPr lang="en-US" altLang="ja-JP" sz="2600" dirty="0">
                <a:latin typeface="Arial" panose="020B0604020202020204" pitchFamily="34" charset="0"/>
                <a:cs typeface="Arial" panose="020B0604020202020204" pitchFamily="34" charset="0"/>
              </a:rPr>
              <a:t>It is adversarial in nature, with some investigatory authority of the court.</a:t>
            </a:r>
          </a:p>
          <a:p>
            <a:pPr marL="0" indent="0">
              <a:buNone/>
            </a:pPr>
            <a:r>
              <a:rPr lang="en-US" altLang="ja-JP" sz="2600" dirty="0">
                <a:latin typeface="Arial" panose="020B0604020202020204" pitchFamily="34" charset="0"/>
                <a:cs typeface="Arial" panose="020B0604020202020204" pitchFamily="34" charset="0"/>
              </a:rPr>
              <a:t>        Open to the public (with some protection of the privacy of litigants and witnesses)</a:t>
            </a:r>
          </a:p>
          <a:p>
            <a:pPr marL="0" indent="0">
              <a:buNone/>
            </a:pP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B8F34CCC-927A-7E0D-3B74-EBCD5AC0754A}"/>
              </a:ext>
            </a:extLst>
          </p:cNvPr>
          <p:cNvSpPr>
            <a:spLocks noGrp="1"/>
          </p:cNvSpPr>
          <p:nvPr>
            <p:ph type="sldNum" sz="quarter" idx="12"/>
          </p:nvPr>
        </p:nvSpPr>
        <p:spPr/>
        <p:txBody>
          <a:bodyPr/>
          <a:lstStyle/>
          <a:p>
            <a:fld id="{9B11AFDF-7658-46F0-AE42-1E1E39214057}" type="slidenum">
              <a:rPr kumimoji="1" lang="ja-JP" altLang="en-US" sz="2400" smtClean="0"/>
              <a:pPr/>
              <a:t>9</a:t>
            </a:fld>
            <a:endParaRPr kumimoji="1" lang="ja-JP" altLang="en-US" sz="2400" dirty="0"/>
          </a:p>
        </p:txBody>
      </p:sp>
    </p:spTree>
    <p:extLst>
      <p:ext uri="{BB962C8B-B14F-4D97-AF65-F5344CB8AC3E}">
        <p14:creationId xmlns:p14="http://schemas.microsoft.com/office/powerpoint/2010/main" val="117744273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1934</TotalTime>
  <Words>4854</Words>
  <Application>Microsoft Office PowerPoint</Application>
  <PresentationFormat>Widescreen</PresentationFormat>
  <Paragraphs>392</Paragraphs>
  <Slides>40</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游ゴシック</vt:lpstr>
      <vt:lpstr>Arial</vt:lpstr>
      <vt:lpstr>Calibri</vt:lpstr>
      <vt:lpstr>Calibri Light</vt:lpstr>
      <vt:lpstr>Open Sans</vt:lpstr>
      <vt:lpstr>Raleway</vt:lpstr>
      <vt:lpstr>Wingdings</vt:lpstr>
      <vt:lpstr>Wingdings 2</vt:lpstr>
      <vt:lpstr>HDOfficeLightV0</vt:lpstr>
      <vt:lpstr>Office テーマ</vt:lpstr>
      <vt:lpstr>Resolving Divorce and Custody Disputes  in the Family Court of Japan  HARADA, Ayako  Professor, Nagoya University (Sociology of Law)</vt:lpstr>
      <vt:lpstr>Agenda</vt:lpstr>
      <vt:lpstr>1. Overview of the family court of Japan</vt:lpstr>
      <vt:lpstr>The Basics of the Family Court</vt:lpstr>
      <vt:lpstr>    Why are ”Family and Juvenile cases” dealt with      in one court?  </vt:lpstr>
      <vt:lpstr>Family court investigators are behavioral science experts  </vt:lpstr>
      <vt:lpstr>Juvenile Hearings</vt:lpstr>
      <vt:lpstr>Family Cases (Domestic Relations Cases)</vt:lpstr>
      <vt:lpstr>Types of family court procedures </vt:lpstr>
      <vt:lpstr>PowerPoint Presentation</vt:lpstr>
      <vt:lpstr>2. Procedures for divorce and child custody</vt:lpstr>
      <vt:lpstr>Types of divorce </vt:lpstr>
      <vt:lpstr>Divorce and children</vt:lpstr>
      <vt:lpstr>Parenting arrangement after divorce</vt:lpstr>
      <vt:lpstr>3. Family conciliation for custody cases</vt:lpstr>
      <vt:lpstr>Increase in the Legal Disputes over  Child Custody </vt:lpstr>
      <vt:lpstr>Background of the increase in  custody disputes </vt:lpstr>
      <vt:lpstr>Feature of family conciliation</vt:lpstr>
      <vt:lpstr>Who are conciliators</vt:lpstr>
      <vt:lpstr>How the conciliation works</vt:lpstr>
      <vt:lpstr>The efforts of family courts in solving  child custody case</vt:lpstr>
      <vt:lpstr>Criticisms to the Family Courts</vt:lpstr>
      <vt:lpstr>4. Listening to the Voices of the Children</vt:lpstr>
      <vt:lpstr>Global Trend Toward Child Participation</vt:lpstr>
      <vt:lpstr>Expanding Opportunities for Children to Participate in Family Procedures in Japan</vt:lpstr>
      <vt:lpstr>How are children heard in  family court?</vt:lpstr>
      <vt:lpstr>Family court investigators can  interview children</vt:lpstr>
      <vt:lpstr>However, investigators are not child advocates</vt:lpstr>
      <vt:lpstr> Child advocacy by a lawyer for the child : A more promising approach </vt:lpstr>
      <vt:lpstr>Child Advocacy by Children’s Lawyers</vt:lpstr>
      <vt:lpstr>PowerPoint Presentation</vt:lpstr>
      <vt:lpstr>5. Increased use of online proceedings</vt:lpstr>
      <vt:lpstr>Digitalization and Online Family Proceedings </vt:lpstr>
      <vt:lpstr>Pros                                Cons</vt:lpstr>
      <vt:lpstr>6. Facing new challenges</vt:lpstr>
      <vt:lpstr>The Revision of the Civil Code will  take effect in May 2026.</vt:lpstr>
      <vt:lpstr>What is necessary to  find better solutions for children?</vt:lpstr>
      <vt:lpstr>Thank you for listening!</vt:lpstr>
      <vt:lpstr>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Ayako Harada</dc:creator>
  <cp:lastModifiedBy>byambaodjtrii@outlook.com</cp:lastModifiedBy>
  <cp:revision>109</cp:revision>
  <cp:lastPrinted>2025-06-11T02:28:43Z</cp:lastPrinted>
  <dcterms:created xsi:type="dcterms:W3CDTF">2025-05-06T04:18:20Z</dcterms:created>
  <dcterms:modified xsi:type="dcterms:W3CDTF">2025-06-23T08:02:06Z</dcterms:modified>
</cp:coreProperties>
</file>